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55"/>
  </p:notesMasterIdLst>
  <p:sldIdLst>
    <p:sldId id="498" r:id="rId3"/>
    <p:sldId id="467" r:id="rId4"/>
    <p:sldId id="499" r:id="rId5"/>
    <p:sldId id="526" r:id="rId6"/>
    <p:sldId id="257" r:id="rId7"/>
    <p:sldId id="500" r:id="rId8"/>
    <p:sldId id="662" r:id="rId9"/>
    <p:sldId id="673" r:id="rId10"/>
    <p:sldId id="522" r:id="rId11"/>
    <p:sldId id="523" r:id="rId12"/>
    <p:sldId id="623" r:id="rId13"/>
    <p:sldId id="503" r:id="rId14"/>
    <p:sldId id="489" r:id="rId15"/>
    <p:sldId id="510" r:id="rId16"/>
    <p:sldId id="528" r:id="rId17"/>
    <p:sldId id="530" r:id="rId18"/>
    <p:sldId id="531" r:id="rId19"/>
    <p:sldId id="663" r:id="rId20"/>
    <p:sldId id="664" r:id="rId21"/>
    <p:sldId id="649" r:id="rId22"/>
    <p:sldId id="665" r:id="rId23"/>
    <p:sldId id="666" r:id="rId24"/>
    <p:sldId id="667" r:id="rId25"/>
    <p:sldId id="668" r:id="rId26"/>
    <p:sldId id="669" r:id="rId27"/>
    <p:sldId id="671" r:id="rId28"/>
    <p:sldId id="532" r:id="rId29"/>
    <p:sldId id="533" r:id="rId30"/>
    <p:sldId id="569" r:id="rId31"/>
    <p:sldId id="570" r:id="rId32"/>
    <p:sldId id="571" r:id="rId33"/>
    <p:sldId id="572" r:id="rId34"/>
    <p:sldId id="573" r:id="rId35"/>
    <p:sldId id="574" r:id="rId36"/>
    <p:sldId id="575" r:id="rId37"/>
    <p:sldId id="576" r:id="rId38"/>
    <p:sldId id="577" r:id="rId39"/>
    <p:sldId id="502" r:id="rId40"/>
    <p:sldId id="482" r:id="rId41"/>
    <p:sldId id="633" r:id="rId42"/>
    <p:sldId id="672" r:id="rId43"/>
    <p:sldId id="472" r:id="rId44"/>
    <p:sldId id="483" r:id="rId45"/>
    <p:sldId id="484" r:id="rId46"/>
    <p:sldId id="485" r:id="rId47"/>
    <p:sldId id="496" r:id="rId48"/>
    <p:sldId id="513" r:id="rId49"/>
    <p:sldId id="567" r:id="rId50"/>
    <p:sldId id="632" r:id="rId51"/>
    <p:sldId id="405" r:id="rId52"/>
    <p:sldId id="406" r:id="rId53"/>
    <p:sldId id="504" r:id="rId54"/>
    <p:sldId id="495" r:id="rId55"/>
    <p:sldId id="486" r:id="rId56"/>
    <p:sldId id="634" r:id="rId57"/>
    <p:sldId id="637" r:id="rId58"/>
    <p:sldId id="638" r:id="rId59"/>
    <p:sldId id="639" r:id="rId60"/>
    <p:sldId id="641" r:id="rId61"/>
    <p:sldId id="642" r:id="rId62"/>
    <p:sldId id="643" r:id="rId63"/>
    <p:sldId id="644" r:id="rId64"/>
    <p:sldId id="645" r:id="rId65"/>
    <p:sldId id="646" r:id="rId66"/>
    <p:sldId id="647" r:id="rId67"/>
    <p:sldId id="490" r:id="rId68"/>
    <p:sldId id="497" r:id="rId69"/>
    <p:sldId id="524" r:id="rId70"/>
    <p:sldId id="505" r:id="rId71"/>
    <p:sldId id="579" r:id="rId72"/>
    <p:sldId id="580" r:id="rId73"/>
    <p:sldId id="584" r:id="rId74"/>
    <p:sldId id="581" r:id="rId75"/>
    <p:sldId id="582" r:id="rId76"/>
    <p:sldId id="583" r:id="rId77"/>
    <p:sldId id="631" r:id="rId78"/>
    <p:sldId id="585" r:id="rId79"/>
    <p:sldId id="586" r:id="rId80"/>
    <p:sldId id="587" r:id="rId81"/>
    <p:sldId id="588" r:id="rId82"/>
    <p:sldId id="589" r:id="rId83"/>
    <p:sldId id="590" r:id="rId84"/>
    <p:sldId id="591" r:id="rId85"/>
    <p:sldId id="592" r:id="rId86"/>
    <p:sldId id="593" r:id="rId87"/>
    <p:sldId id="594" r:id="rId88"/>
    <p:sldId id="595" r:id="rId89"/>
    <p:sldId id="596" r:id="rId90"/>
    <p:sldId id="597" r:id="rId91"/>
    <p:sldId id="598" r:id="rId92"/>
    <p:sldId id="599" r:id="rId93"/>
    <p:sldId id="600" r:id="rId94"/>
    <p:sldId id="601" r:id="rId95"/>
    <p:sldId id="602" r:id="rId96"/>
    <p:sldId id="603" r:id="rId97"/>
    <p:sldId id="604" r:id="rId98"/>
    <p:sldId id="605" r:id="rId99"/>
    <p:sldId id="606" r:id="rId100"/>
    <p:sldId id="607" r:id="rId101"/>
    <p:sldId id="608" r:id="rId102"/>
    <p:sldId id="609" r:id="rId103"/>
    <p:sldId id="610" r:id="rId104"/>
    <p:sldId id="611" r:id="rId105"/>
    <p:sldId id="612" r:id="rId106"/>
    <p:sldId id="613" r:id="rId107"/>
    <p:sldId id="614" r:id="rId108"/>
    <p:sldId id="615" r:id="rId109"/>
    <p:sldId id="616" r:id="rId110"/>
    <p:sldId id="617" r:id="rId111"/>
    <p:sldId id="618" r:id="rId112"/>
    <p:sldId id="619" r:id="rId113"/>
    <p:sldId id="620" r:id="rId114"/>
    <p:sldId id="621" r:id="rId115"/>
    <p:sldId id="622" r:id="rId116"/>
    <p:sldId id="544" r:id="rId117"/>
    <p:sldId id="545" r:id="rId118"/>
    <p:sldId id="546" r:id="rId119"/>
    <p:sldId id="547" r:id="rId120"/>
    <p:sldId id="548" r:id="rId121"/>
    <p:sldId id="549" r:id="rId122"/>
    <p:sldId id="550" r:id="rId123"/>
    <p:sldId id="551" r:id="rId124"/>
    <p:sldId id="552" r:id="rId125"/>
    <p:sldId id="553" r:id="rId126"/>
    <p:sldId id="554" r:id="rId127"/>
    <p:sldId id="555" r:id="rId128"/>
    <p:sldId id="556" r:id="rId129"/>
    <p:sldId id="557" r:id="rId130"/>
    <p:sldId id="558" r:id="rId131"/>
    <p:sldId id="559" r:id="rId132"/>
    <p:sldId id="560" r:id="rId133"/>
    <p:sldId id="561" r:id="rId134"/>
    <p:sldId id="562" r:id="rId135"/>
    <p:sldId id="563" r:id="rId136"/>
    <p:sldId id="564" r:id="rId137"/>
    <p:sldId id="565" r:id="rId138"/>
    <p:sldId id="566" r:id="rId139"/>
    <p:sldId id="630" r:id="rId140"/>
    <p:sldId id="514" r:id="rId141"/>
    <p:sldId id="568" r:id="rId142"/>
    <p:sldId id="517" r:id="rId143"/>
    <p:sldId id="518" r:id="rId144"/>
    <p:sldId id="501" r:id="rId145"/>
    <p:sldId id="519" r:id="rId146"/>
    <p:sldId id="488" r:id="rId147"/>
    <p:sldId id="471" r:id="rId148"/>
    <p:sldId id="494" r:id="rId149"/>
    <p:sldId id="468" r:id="rId150"/>
    <p:sldId id="508" r:id="rId151"/>
    <p:sldId id="512" r:id="rId152"/>
    <p:sldId id="506" r:id="rId153"/>
    <p:sldId id="470" r:id="rId1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2"/>
    <p:restoredTop sz="91820"/>
  </p:normalViewPr>
  <p:slideViewPr>
    <p:cSldViewPr snapToGrid="0" snapToObjects="1">
      <p:cViewPr>
        <p:scale>
          <a:sx n="88" d="100"/>
          <a:sy n="88" d="100"/>
        </p:scale>
        <p:origin x="116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05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0.xml"/><Relationship Id="rId143" Type="http://schemas.openxmlformats.org/officeDocument/2006/relationships/slide" Target="slides/slide141.xml"/><Relationship Id="rId144" Type="http://schemas.openxmlformats.org/officeDocument/2006/relationships/slide" Target="slides/slide142.xml"/><Relationship Id="rId145" Type="http://schemas.openxmlformats.org/officeDocument/2006/relationships/slide" Target="slides/slide143.xml"/><Relationship Id="rId146" Type="http://schemas.openxmlformats.org/officeDocument/2006/relationships/slide" Target="slides/slide144.xml"/><Relationship Id="rId147" Type="http://schemas.openxmlformats.org/officeDocument/2006/relationships/slide" Target="slides/slide145.xml"/><Relationship Id="rId148" Type="http://schemas.openxmlformats.org/officeDocument/2006/relationships/slide" Target="slides/slide146.xml"/><Relationship Id="rId149" Type="http://schemas.openxmlformats.org/officeDocument/2006/relationships/slide" Target="slides/slide14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50" Type="http://schemas.openxmlformats.org/officeDocument/2006/relationships/slide" Target="slides/slide148.xml"/><Relationship Id="rId151" Type="http://schemas.openxmlformats.org/officeDocument/2006/relationships/slide" Target="slides/slide149.xml"/><Relationship Id="rId152" Type="http://schemas.openxmlformats.org/officeDocument/2006/relationships/slide" Target="slides/slide15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53" Type="http://schemas.openxmlformats.org/officeDocument/2006/relationships/slide" Target="slides/slide151.xml"/><Relationship Id="rId154" Type="http://schemas.openxmlformats.org/officeDocument/2006/relationships/slide" Target="slides/slide152.xml"/><Relationship Id="rId155" Type="http://schemas.openxmlformats.org/officeDocument/2006/relationships/notesMaster" Target="notesMasters/notesMaster1.xml"/><Relationship Id="rId156" Type="http://schemas.openxmlformats.org/officeDocument/2006/relationships/presProps" Target="presProps.xml"/><Relationship Id="rId157" Type="http://schemas.openxmlformats.org/officeDocument/2006/relationships/viewProps" Target="viewProps.xml"/><Relationship Id="rId158" Type="http://schemas.openxmlformats.org/officeDocument/2006/relationships/theme" Target="theme/theme1.xml"/><Relationship Id="rId159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40" Type="http://schemas.openxmlformats.org/officeDocument/2006/relationships/slide" Target="slides/slide138.xml"/><Relationship Id="rId141" Type="http://schemas.openxmlformats.org/officeDocument/2006/relationships/slide" Target="slides/slide1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2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CC0B4C-999B-2B45-AA30-B88380B45DBC}" type="slidenum">
              <a:rPr lang="en-US"/>
              <a:pPr/>
              <a:t>35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B59F00-F907-2347-A021-FB735C0E200F}" type="slidenum">
              <a:rPr lang="en-US"/>
              <a:pPr/>
              <a:t>36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65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9C3908-9789-DA4F-88FD-431F885F292A}" type="slidenum">
              <a:rPr lang="en-US"/>
              <a:pPr/>
              <a:t>37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8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15BA2-41A1-46AC-9669-D6D86619A2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7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27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4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25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DC9799-BD3E-3242-B32A-B2F9974B8AF2}" type="slidenum">
              <a:rPr lang="en-GB" altLang="en-US"/>
              <a:pPr/>
              <a:t>56</a:t>
            </a:fld>
            <a:endParaRPr lang="en-GB" altLang="en-US" dirty="0"/>
          </a:p>
        </p:txBody>
      </p:sp>
      <p:sp>
        <p:nvSpPr>
          <p:cNvPr id="1085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85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7852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4F3A3B-8460-D347-B6DD-C0CAF9B5F855}" type="slidenum">
              <a:rPr lang="en-US" altLang="en-US"/>
              <a:pPr/>
              <a:t>57</a:t>
            </a:fld>
            <a:endParaRPr lang="en-US" altLang="en-US" dirty="0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5482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3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6C0BA8-2858-DF48-B14C-0C21DC5AE4BC}" type="slidenum">
              <a:rPr lang="en-GB" altLang="en-US"/>
              <a:pPr/>
              <a:t>58</a:t>
            </a:fld>
            <a:endParaRPr lang="en-GB" altLang="en-US" dirty="0"/>
          </a:p>
        </p:txBody>
      </p:sp>
      <p:sp>
        <p:nvSpPr>
          <p:cNvPr id="1105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05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4529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2E5351-A819-EE44-86BF-0EB21F2738E5}" type="slidenum">
              <a:rPr lang="en-GB" altLang="en-US"/>
              <a:pPr/>
              <a:t>64</a:t>
            </a:fld>
            <a:endParaRPr lang="en-GB" altLang="en-US" dirty="0"/>
          </a:p>
        </p:txBody>
      </p:sp>
      <p:sp>
        <p:nvSpPr>
          <p:cNvPr id="1126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26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63344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01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01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180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0766" indent="-281064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4255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3957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3659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3361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3062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2764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2466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3794A46-0190-3E42-8CA1-BE1BED6EE9A2}" type="datetime1">
              <a:rPr lang="en-US"/>
              <a:pPr eaLnBrk="1" hangingPunct="1"/>
              <a:t>9/15/16</a:t>
            </a:fld>
            <a:endParaRPr lang="en-US" dirty="0"/>
          </a:p>
        </p:txBody>
      </p:sp>
      <p:sp>
        <p:nvSpPr>
          <p:cNvPr id="50181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0766" indent="-281064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4255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3957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3659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3361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3062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2764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2466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Template I-Grey curve</a:t>
            </a:r>
          </a:p>
        </p:txBody>
      </p:sp>
      <p:sp>
        <p:nvSpPr>
          <p:cNvPr id="5018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0766" indent="-281064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4255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3957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3659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3361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3062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2764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2466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57F5540-9474-E546-899E-93159F652DE9}" type="slidenum">
              <a:rPr lang="en-US"/>
              <a:pPr eaLnBrk="1" hangingPunct="1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027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3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06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4315C-7C85-3742-8E66-5F1167DD0A36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368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Simple Intuition: Documents exhibit multiple topics</a:t>
            </a:r>
          </a:p>
        </p:txBody>
      </p:sp>
      <p:sp>
        <p:nvSpPr>
          <p:cNvPr id="56324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0766" indent="-281064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4255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3957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3659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3361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3062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2764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2466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A403F7-AD0A-6643-83B3-8BEE9FEF0DED}" type="datetime1">
              <a:rPr lang="en-US"/>
              <a:pPr eaLnBrk="1" hangingPunct="1"/>
              <a:t>9/15/16</a:t>
            </a:fld>
            <a:endParaRPr lang="en-US" dirty="0"/>
          </a:p>
        </p:txBody>
      </p:sp>
      <p:sp>
        <p:nvSpPr>
          <p:cNvPr id="56325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0766" indent="-281064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4255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3957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3659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3361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3062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2764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2466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Template I-Grey curve</a:t>
            </a:r>
          </a:p>
        </p:txBody>
      </p:sp>
      <p:sp>
        <p:nvSpPr>
          <p:cNvPr id="56326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0766" indent="-281064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4255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3957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3659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3361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3062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2764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2466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75A44A-4F5A-4E49-B784-AAA73C9BE730}" type="slidenum">
              <a:rPr lang="en-US"/>
              <a:pPr eaLnBrk="1" hangingPunct="1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77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r>
              <a:rPr lang="en-US" dirty="0" smtClean="0">
                <a:ea typeface="+mn-ea"/>
              </a:rPr>
              <a:t>Every topic is a distribution over a fixed vocabulary.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Every document is a random mixture of corpus-wide topics.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 marL="224851" indent="-224851">
              <a:buFontTx/>
              <a:buAutoNum type="arabicPeriod"/>
              <a:defRPr/>
            </a:pPr>
            <a:r>
              <a:rPr lang="en-US" dirty="0" smtClean="0">
                <a:ea typeface="+mn-ea"/>
              </a:rPr>
              <a:t>Choose a distribution over topics.</a:t>
            </a:r>
          </a:p>
          <a:p>
            <a:pPr marL="224851" indent="-224851">
              <a:buFontTx/>
              <a:buAutoNum type="arabicPeriod"/>
              <a:defRPr/>
            </a:pPr>
            <a:r>
              <a:rPr lang="en-US" dirty="0" smtClean="0">
                <a:ea typeface="+mn-ea"/>
              </a:rPr>
              <a:t>For each word, draw a colored coin from this distribution.</a:t>
            </a:r>
          </a:p>
          <a:p>
            <a:pPr marL="224851" indent="-224851">
              <a:buFontTx/>
              <a:buAutoNum type="arabicPeriod"/>
              <a:defRPr/>
            </a:pPr>
            <a:r>
              <a:rPr lang="en-US" dirty="0" smtClean="0">
                <a:ea typeface="+mn-ea"/>
              </a:rPr>
              <a:t>Look up the distribution of terms associated with that coin.</a:t>
            </a:r>
          </a:p>
          <a:p>
            <a:pPr marL="224851" indent="-224851">
              <a:buFontTx/>
              <a:buAutoNum type="arabicPeriod"/>
              <a:defRPr/>
            </a:pPr>
            <a:r>
              <a:rPr lang="en-US" dirty="0" smtClean="0">
                <a:ea typeface="+mn-ea"/>
              </a:rPr>
              <a:t>Draw that word from that distribution.</a:t>
            </a:r>
          </a:p>
          <a:p>
            <a:pPr marL="224851" indent="-224851">
              <a:buFontTx/>
              <a:buAutoNum type="arabicPeriod"/>
              <a:defRPr/>
            </a:pPr>
            <a:endParaRPr lang="en-US" dirty="0" smtClean="0">
              <a:ea typeface="+mn-ea"/>
            </a:endParaRPr>
          </a:p>
          <a:p>
            <a:pPr marL="224851" indent="-224851">
              <a:defRPr/>
            </a:pPr>
            <a:r>
              <a:rPr lang="en-US" dirty="0" smtClean="0">
                <a:ea typeface="+mn-ea"/>
              </a:rPr>
              <a:t>This process is repeated for every document.</a:t>
            </a:r>
          </a:p>
          <a:p>
            <a:pPr marL="224851" indent="-224851">
              <a:buFontTx/>
              <a:buAutoNum type="arabicPeriod"/>
              <a:defRPr/>
            </a:pPr>
            <a:endParaRPr lang="en-US" dirty="0" smtClean="0">
              <a:ea typeface="+mn-ea"/>
            </a:endParaRPr>
          </a:p>
          <a:p>
            <a:pPr marL="224851" indent="-224851">
              <a:buFontTx/>
              <a:buAutoNum type="arabicPeriod"/>
              <a:defRPr/>
            </a:pPr>
            <a:endParaRPr lang="en-US" dirty="0" smtClean="0">
              <a:ea typeface="+mn-ea"/>
            </a:endParaRP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0766" indent="-281064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4255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3957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3659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3361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3062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2764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2466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CA1049-8E57-EB4B-9761-D310102F756A}" type="datetime1">
              <a:rPr lang="en-US"/>
              <a:pPr eaLnBrk="1" hangingPunct="1"/>
              <a:t>9/15/16</a:t>
            </a:fld>
            <a:endParaRPr lang="en-US" dirty="0"/>
          </a:p>
        </p:txBody>
      </p:sp>
      <p:sp>
        <p:nvSpPr>
          <p:cNvPr id="57349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0766" indent="-281064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4255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3957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3659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3361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3062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2764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2466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Template I-Grey curve</a:t>
            </a:r>
          </a:p>
        </p:txBody>
      </p:sp>
      <p:sp>
        <p:nvSpPr>
          <p:cNvPr id="57350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0766" indent="-281064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4255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3957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3659" indent="-224851" defTabSz="9056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3361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3062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2764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22466" indent="-224851" defTabSz="90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A2687B2-FB06-3941-8197-47EAF6DD72D1}" type="slidenum">
              <a:rPr lang="en-US"/>
              <a:pPr eaLnBrk="1" hangingPunct="1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3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24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83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2F774C-1CEF-C546-B3A5-D1EECE855D2B}" type="slidenum">
              <a:rPr lang="en-US"/>
              <a:pPr/>
              <a:t>117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99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33987-4D4E-FA4E-959B-E28438C35762}" type="slidenum">
              <a:rPr lang="en-US"/>
              <a:pPr/>
              <a:t>119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01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33987-4D4E-FA4E-959B-E28438C35762}" type="slidenum">
              <a:rPr lang="en-US"/>
              <a:pPr/>
              <a:t>124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74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5FB40-22F6-0B4E-81CB-566F3EE12018}" type="slidenum">
              <a:rPr lang="en-US"/>
              <a:pPr/>
              <a:t>125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9035D7-872F-624F-BAD1-678307533A7F}" type="slidenum">
              <a:rPr lang="en-US"/>
              <a:pPr/>
              <a:t>126</a:t>
            </a:fld>
            <a:endParaRPr lang="en-U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8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41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9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25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8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28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9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61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32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6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1BC548DE-157F-4445-8A44-E6784E94F38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97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9/15/16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65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m@%7bbrocade.com,uoregon.edu,1-4-5.net,..%7d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image" Target="../media/image1.jpg"/><Relationship Id="rId7" Type="http://schemas.openxmlformats.org/officeDocument/2006/relationships/image" Target="../media/image2.emf"/><Relationship Id="rId8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31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hyperlink" Target="https://www.cs.princeton.edu/~blei/kdd-tutorial.pdf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2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25.emf"/><Relationship Id="rId6" Type="http://schemas.openxmlformats.org/officeDocument/2006/relationships/image" Target="../media/image126.png"/><Relationship Id="rId7" Type="http://schemas.openxmlformats.org/officeDocument/2006/relationships/hyperlink" Target="http://en.wikipedia.org/wiki/Hebbian_theory" TargetMode="External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3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gif"/><Relationship Id="rId6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jpg"/><Relationship Id="rId5" Type="http://schemas.openxmlformats.org/officeDocument/2006/relationships/image" Target="../media/image146.jpg"/><Relationship Id="rId6" Type="http://schemas.openxmlformats.org/officeDocument/2006/relationships/image" Target="../media/image147.jpg"/><Relationship Id="rId7" Type="http://schemas.openxmlformats.org/officeDocument/2006/relationships/hyperlink" Target="http://chronicle.com/article/The-Believers/190147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hyperlink" Target="http://www.1-4-5.net/~dmm/ml/log_derivative_trick.pdf" TargetMode="External"/><Relationship Id="rId5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4" Type="http://schemas.openxmlformats.org/officeDocument/2006/relationships/image" Target="../media/image164.jpeg"/><Relationship Id="rId5" Type="http://schemas.openxmlformats.org/officeDocument/2006/relationships/image" Target="../media/image165.jpeg"/><Relationship Id="rId6" Type="http://schemas.openxmlformats.org/officeDocument/2006/relationships/image" Target="../media/image166.jpeg"/><Relationship Id="rId7" Type="http://schemas.openxmlformats.org/officeDocument/2006/relationships/image" Target="../media/image167.jpeg"/><Relationship Id="rId8" Type="http://schemas.openxmlformats.org/officeDocument/2006/relationships/image" Target="../media/image168.jpeg"/><Relationship Id="rId9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4" Type="http://schemas.openxmlformats.org/officeDocument/2006/relationships/image" Target="../media/image1000.png"/><Relationship Id="rId5" Type="http://schemas.openxmlformats.org/officeDocument/2006/relationships/hyperlink" Target="https://github.com/StackStorm/st2/blob/master/contrib/examples/actions/chains/echochain.yaml" TargetMode="External"/><Relationship Id="rId6" Type="http://schemas.openxmlformats.org/officeDocument/2006/relationships/hyperlink" Target="https://github.com/StackStorm" TargetMode="External"/><Relationship Id="rId7" Type="http://schemas.openxmlformats.org/officeDocument/2006/relationships/hyperlink" Target="https://gym.openai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orch.ch/" TargetMode="External"/><Relationship Id="rId4" Type="http://schemas.openxmlformats.org/officeDocument/2006/relationships/hyperlink" Target="http://scikit-learn.org/stable/" TargetMode="External"/><Relationship Id="rId5" Type="http://schemas.openxmlformats.org/officeDocument/2006/relationships/hyperlink" Target="https://www.gnu.org/software/octav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s://www.facebook.com/hashtag/onugspring16?source=feed_text&amp;story_id=10154215661382390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eyer/ml/blob/master/tensorflow/autoencoder.py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22.jp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hyperlink" Target="https://arxiv.org/pdf/1607.06450v1.pdf" TargetMode="External"/><Relationship Id="rId5" Type="http://schemas.openxmlformats.org/officeDocument/2006/relationships/hyperlink" Target="https://arxiv.org/pdf/1509.06321.pdf" TargetMode="External"/><Relationship Id="rId6" Type="http://schemas.openxmlformats.org/officeDocument/2006/relationships/hyperlink" Target="http://arxiv.org/pdf/1608.08225v1.pdf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jpg"/><Relationship Id="rId7" Type="http://schemas.openxmlformats.org/officeDocument/2006/relationships/image" Target="../media/image48.jpg"/><Relationship Id="rId8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hronicle.com/article/The-Believers/190147/" TargetMode="External"/><Relationship Id="rId4" Type="http://schemas.openxmlformats.org/officeDocument/2006/relationships/hyperlink" Target="http://www.nature.com/nature/journal/v521/n7553/full/nature14539.html" TargetMode="External"/><Relationship Id="rId5" Type="http://schemas.openxmlformats.org/officeDocument/2006/relationships/hyperlink" Target="http://people.idsia.ch/~juergen/deep-learning-conspiracy.html" TargetMode="External"/><Relationship Id="rId6" Type="http://schemas.openxmlformats.org/officeDocument/2006/relationships/hyperlink" Target="http://recode.net/2015/07/15/ai-conspiracy-the-scientists-behind-deep-learning/" TargetMode="External"/><Relationship Id="rId7" Type="http://schemas.openxmlformats.org/officeDocument/2006/relationships/image" Target="../media/image57.png"/><Relationship Id="rId8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1-4-5.net/~dmm/ml" TargetMode="External"/><Relationship Id="rId5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63.png"/><Relationship Id="rId5" Type="http://schemas.openxmlformats.org/officeDocument/2006/relationships/image" Target="../media/image64.jpg"/><Relationship Id="rId6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hyperlink" Target="https://en.wikipedia.org/wiki/The_Master_Algorith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vita.html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uteviews.org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0.emf"/><Relationship Id="rId7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halanobis_distance" TargetMode="External"/><Relationship Id="rId4" Type="http://schemas.openxmlformats.org/officeDocument/2006/relationships/hyperlink" Target="http://scikit-learn.org/stable/modules/generated/sklearn.neighbors.DistanceMetric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mlr.org/papers/volume3/blei03a/blei03a.pdf" TargetMode="External"/><Relationship Id="rId3" Type="http://schemas.openxmlformats.org/officeDocument/2006/relationships/hyperlink" Target="https://github.com/Open-Network-Insight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hyperlink" Target="http://www.jisc.ac.uk/reports/value-and-benefits-of-text-min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/ps.pdf" TargetMode="External"/><Relationship Id="rId4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princeton.edu/~blei/topicmodeling.html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ng/papers/nips01-lda.pdf" TargetMode="External"/><Relationship Id="rId4" Type="http://schemas.openxmlformats.org/officeDocument/2006/relationships/image" Target="../media/image90.png"/><Relationship Id="rId5" Type="http://schemas.openxmlformats.org/officeDocument/2006/relationships/hyperlink" Target="https://www.cs.princeton.edu/~blei/kdd-tutorial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~blei/kdd-tutorial.pdf" TargetMode="External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hyperlink" Target="https://www.cs.princeton.edu/~blei/kdd-tutorial.pdf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hyperlink" Target="https://www.cs.princeton.edu/~blei/kdd-tutorial.pdf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princeton.edu/~blei/kdd-tutorial.pdf" TargetMode="External"/><Relationship Id="rId3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hyperlink" Target="https://www.cs.princeton.edu/~blei/kdd-tutorial.pdf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vesBreathe/tensorflow_with_latest_papers" TargetMode="External"/><Relationship Id="rId4" Type="http://schemas.openxmlformats.org/officeDocument/2006/relationships/hyperlink" Target="https://gmail.googleblog.com/2016/03/smart-reply-comes-to-inbox-by-gmail-on-the-web.html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409.3215v3.pdf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22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25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hyperlink" Target="https://www.cs.princeton.edu/~blei/kdd-tutorial.pdf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120" y="207289"/>
            <a:ext cx="8187760" cy="1838579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3600" dirty="0" smtClean="0"/>
              <a:t>Introduction To Machine Learning</a:t>
            </a:r>
            <a:r>
              <a:rPr lang="en-US" sz="3600" smtClean="0"/>
              <a:t/>
            </a:r>
            <a:br>
              <a:rPr lang="en-US" sz="3600" smtClean="0"/>
            </a:br>
            <a:r>
              <a:rPr lang="en-US" sz="3600" smtClean="0"/>
              <a:t>Selected Topics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564902"/>
            <a:ext cx="7086600" cy="1159895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 smtClean="0"/>
              <a:t>David Meyer</a:t>
            </a:r>
          </a:p>
          <a:p>
            <a:r>
              <a:rPr lang="en-US" sz="1600" dirty="0" smtClean="0"/>
              <a:t>Brocade Chief Scientist and Fellow</a:t>
            </a:r>
          </a:p>
          <a:p>
            <a:r>
              <a:rPr lang="en-US" sz="1400" dirty="0" smtClean="0">
                <a:hlinkClick r:id="rId3"/>
              </a:rPr>
              <a:t>dmm@{brocade.com,uoregon.edu,1-4-5.net</a:t>
            </a:r>
            <a:r>
              <a:rPr lang="en-US" sz="1400" dirty="0" smtClean="0">
                <a:solidFill>
                  <a:srgbClr val="0070C0"/>
                </a:solidFill>
                <a:hlinkClick r:id="rId3"/>
              </a:rPr>
              <a:t>,..}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>
                <a:solidFill>
                  <a:srgbClr val="0070C0"/>
                </a:solidFill>
                <a:hlinkClick r:id="rId4" invalidUrl="http://www.1-4-5.net/~dmm/ml/talks/2016/ml_intro.20160921.{pptx,pdf}"/>
              </a:rPr>
              <a:t>http://www.1-4-5.net/~dmm/ml/talks/2016/ml_intro.20160921.{pptx,pdf</a:t>
            </a:r>
            <a:r>
              <a:rPr lang="en-US" sz="1400" smtClean="0">
                <a:solidFill>
                  <a:srgbClr val="0070C0"/>
                </a:solidFill>
                <a:hlinkClick r:id="rId5" invalidUrl="http://www.1-4-5.net/~dmm/ml/talks/2016/ml_intro.20160921.{pptx,pdf}"/>
              </a:rPr>
              <a:t>}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600" dirty="0" smtClean="0"/>
              <a:t>ML Talk with Ruckus</a:t>
            </a:r>
          </a:p>
          <a:p>
            <a:r>
              <a:rPr lang="en-US" sz="1600" dirty="0" smtClean="0"/>
              <a:t>21 Sep 2016</a:t>
            </a:r>
          </a:p>
        </p:txBody>
      </p:sp>
      <p:pic>
        <p:nvPicPr>
          <p:cNvPr id="6" name="Picture 5" descr="machine_intelligen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12211"/>
            <a:ext cx="5080000" cy="33655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98" y="1926600"/>
            <a:ext cx="5214002" cy="329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datascience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53558"/>
            <a:ext cx="5080000" cy="3365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1843" y="6970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8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343"/>
            <a:ext cx="8229600" cy="1143000"/>
          </a:xfrm>
        </p:spPr>
        <p:txBody>
          <a:bodyPr/>
          <a:lstStyle/>
          <a:p>
            <a:r>
              <a:rPr lang="en-US" smtClean="0"/>
              <a:t>Another Aspect Of Our Challenge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17452" y="1463040"/>
            <a:ext cx="7693577" cy="4639808"/>
            <a:chOff x="732972" y="1417638"/>
            <a:chExt cx="7678057" cy="46852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972" y="2263819"/>
              <a:ext cx="7678057" cy="38390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859687" y="1417638"/>
              <a:ext cx="5424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mtClean="0"/>
                <a:t>What is our ”ImageNet”?</a:t>
              </a:r>
              <a:endParaRPr lang="en-US" sz="40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2449" y="6241143"/>
            <a:ext cx="8291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And is there a theory of “network”, or is every network a one-off?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3933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α </a:t>
            </a:r>
            <a:r>
              <a:rPr lang="en-US" dirty="0"/>
              <a:t>= </a:t>
            </a:r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4" name="Picture 3" descr="alpha_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23" y="1473199"/>
            <a:ext cx="6853355" cy="47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1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α </a:t>
            </a:r>
            <a:r>
              <a:rPr lang="en-US" dirty="0"/>
              <a:t>= </a:t>
            </a:r>
            <a:r>
              <a:rPr lang="en-US" dirty="0" smtClean="0"/>
              <a:t>100</a:t>
            </a:r>
            <a:endParaRPr lang="en-US" dirty="0"/>
          </a:p>
        </p:txBody>
      </p:sp>
      <p:pic>
        <p:nvPicPr>
          <p:cNvPr id="4" name="Picture 3" descr="alpha_1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59" y="1447799"/>
            <a:ext cx="7337483" cy="5009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983" y="6457197"/>
            <a:ext cx="300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Larger α spreads out the mass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6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da_poster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9" y="713400"/>
            <a:ext cx="8372722" cy="5018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Ok, but we need the Posterior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9847" y="5604172"/>
            <a:ext cx="7080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 we need to use approximate inference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36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Inference</a:t>
            </a:r>
            <a:endParaRPr lang="en-US" dirty="0"/>
          </a:p>
        </p:txBody>
      </p:sp>
      <p:pic>
        <p:nvPicPr>
          <p:cNvPr id="4" name="Picture 3" descr="lda_posterior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85" y="1417638"/>
            <a:ext cx="7848431" cy="50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Variational Inference</a:t>
            </a:r>
            <a:endParaRPr lang="en-US" dirty="0"/>
          </a:p>
        </p:txBody>
      </p:sp>
      <p:pic>
        <p:nvPicPr>
          <p:cNvPr id="4" name="Picture 3" descr="variational_inference_gener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9" y="1270163"/>
            <a:ext cx="8634442" cy="513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3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83" y="1143000"/>
            <a:ext cx="5504835" cy="4126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Jensen’s Inequality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83" y="995516"/>
            <a:ext cx="5504835" cy="412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8842" y="5435386"/>
                <a:ext cx="754631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 smtClean="0"/>
                  <a:t>Jensen's inequality generalizes the observation that the secant line of </a:t>
                </a:r>
                <a:r>
                  <a:rPr lang="en-US" sz="1600" dirty="0"/>
                  <a:t>a convex function lies </a:t>
                </a:r>
                <a:r>
                  <a:rPr lang="en-US" sz="1600" i="1" dirty="0"/>
                  <a:t>above</a:t>
                </a:r>
                <a:r>
                  <a:rPr lang="en-US" sz="1600" dirty="0"/>
                  <a:t> the graph of the </a:t>
                </a:r>
                <a:r>
                  <a:rPr lang="en-US" sz="1600" dirty="0" smtClean="0"/>
                  <a:t>function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16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 smtClean="0"/>
                  <a:t>In probability theory </a:t>
                </a:r>
                <a:r>
                  <a:rPr lang="en-US" altLang="en-US" sz="1600" dirty="0" smtClean="0"/>
                  <a:t>Jensen’s Inequality is </a:t>
                </a:r>
                <a:r>
                  <a:rPr lang="en-US" altLang="en-US" sz="1600" dirty="0"/>
                  <a:t>generally stated in the following </a:t>
                </a:r>
                <a:r>
                  <a:rPr lang="en-US" altLang="en-US" sz="1600" dirty="0" smtClean="0"/>
                  <a:t>form: If X is a random variable and </a:t>
                </a:r>
                <a14:m>
                  <m:oMath xmlns:m="http://schemas.openxmlformats.org/officeDocument/2006/math">
                    <m:r>
                      <a:rPr lang="en-US" alt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lang="en-US" altLang="en-US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is a </a:t>
                </a:r>
                <a:r>
                  <a:rPr lang="en-US" sz="1600" i="1" dirty="0" smtClean="0"/>
                  <a:t>convex</a:t>
                </a:r>
                <a:r>
                  <a:rPr lang="en-US" sz="1600" dirty="0" smtClean="0"/>
                  <a:t> function, then </a:t>
                </a:r>
                <a14:m>
                  <m:oMath xmlns:m="http://schemas.openxmlformats.org/officeDocument/2006/math">
                    <m:r>
                      <a:rPr lang="en-US" alt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</m:oMath>
                </a14:m>
                <a:r>
                  <a:rPr lang="en-US" sz="1600" dirty="0" smtClean="0"/>
                  <a:t>(E[X])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E[</a:t>
                </a:r>
                <a14:m>
                  <m:oMath xmlns:m="http://schemas.openxmlformats.org/officeDocument/2006/math">
                    <m:r>
                      <a:rPr lang="en-US" alt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</m:oMath>
                </a14:m>
                <a:r>
                  <a:rPr lang="en-US" sz="1600" dirty="0" smtClean="0"/>
                  <a:t>(X)]</a:t>
                </a:r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42" y="5435386"/>
                <a:ext cx="7546316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323" t="-1382" b="-28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15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38" y="274638"/>
            <a:ext cx="8386924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Jensen’s Inequality, Bounds, and KL Divergence</a:t>
            </a:r>
            <a:endParaRPr lang="en-US" sz="3200" dirty="0"/>
          </a:p>
        </p:txBody>
      </p:sp>
      <p:pic>
        <p:nvPicPr>
          <p:cNvPr id="4" name="Picture 3" descr="variational_jense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89" y="1417638"/>
            <a:ext cx="8485023" cy="52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KL-Divergence</a:t>
            </a:r>
            <a:endParaRPr lang="en-US" dirty="0"/>
          </a:p>
        </p:txBody>
      </p:sp>
      <p:pic>
        <p:nvPicPr>
          <p:cNvPr id="6" name="Picture 5" descr="v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3" y="1646793"/>
            <a:ext cx="8449435" cy="36812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dl_equ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80" y="5539323"/>
            <a:ext cx="4153840" cy="8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LDA Work?</a:t>
            </a:r>
            <a:endParaRPr lang="en-US" dirty="0"/>
          </a:p>
        </p:txBody>
      </p:sp>
      <p:pic>
        <p:nvPicPr>
          <p:cNvPr id="4" name="Picture 3" descr="why_does_lda_wor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01" y="1408404"/>
            <a:ext cx="7538599" cy="521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5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LDA Work?</a:t>
            </a:r>
            <a:endParaRPr lang="en-US" dirty="0"/>
          </a:p>
        </p:txBody>
      </p:sp>
      <p:pic>
        <p:nvPicPr>
          <p:cNvPr id="4" name="Picture 3" descr="why_does_lda_work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6" y="1417638"/>
            <a:ext cx="7519549" cy="528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3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" y="0"/>
            <a:ext cx="897126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Summary</a:t>
            </a:r>
            <a:endParaRPr lang="en-US" dirty="0"/>
          </a:p>
        </p:txBody>
      </p:sp>
      <p:pic>
        <p:nvPicPr>
          <p:cNvPr id="5" name="Picture 4" descr="lda_summ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98" y="1647878"/>
            <a:ext cx="7051804" cy="47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trike="sngStrike" dirty="0" smtClean="0"/>
                  <a:t>What is Topic Modeling?</a:t>
                </a:r>
              </a:p>
              <a:p>
                <a:endParaRPr lang="en-US" dirty="0" smtClean="0"/>
              </a:p>
              <a:p>
                <a:r>
                  <a:rPr lang="en-US" strike="sngStrike" dirty="0" smtClean="0"/>
                  <a:t>Parametric vs. Non-Parametric Models</a:t>
                </a:r>
              </a:p>
              <a:p>
                <a:endParaRPr lang="en-US" dirty="0" smtClean="0"/>
              </a:p>
              <a:p>
                <a:r>
                  <a:rPr lang="en-US" strike="sngStrike" dirty="0" smtClean="0"/>
                  <a:t>Latent </a:t>
                </a:r>
                <a:r>
                  <a:rPr lang="en-US" strike="sngStrike" dirty="0" err="1"/>
                  <a:t>Dirichlet</a:t>
                </a:r>
                <a:r>
                  <a:rPr lang="en-US" strike="sngStrike" dirty="0"/>
                  <a:t> </a:t>
                </a:r>
                <a:r>
                  <a:rPr lang="en-US" strike="sngStrike" dirty="0" smtClean="0"/>
                  <a:t>Allocation</a:t>
                </a:r>
              </a:p>
              <a:p>
                <a:endParaRPr lang="en-US" dirty="0" smtClean="0"/>
              </a:p>
              <a:p>
                <a:r>
                  <a:rPr lang="en-US" strike="sngStrike" dirty="0" smtClean="0"/>
                  <a:t>Probabilistic Graphical Models</a:t>
                </a:r>
              </a:p>
              <a:p>
                <a:endParaRPr lang="en-US" dirty="0" smtClean="0"/>
              </a:p>
              <a:p>
                <a:r>
                  <a:rPr lang="en-US" strike="sngStrike" dirty="0" smtClean="0"/>
                  <a:t>The Effect of the </a:t>
                </a:r>
                <a:r>
                  <a:rPr lang="en-US" strike="sngStrike" dirty="0" err="1"/>
                  <a:t>Dirichlet</a:t>
                </a:r>
                <a:r>
                  <a:rPr lang="en-US" strike="sngStrike" dirty="0"/>
                  <a:t> </a:t>
                </a:r>
                <a:r>
                  <a:rPr lang="en-US" strike="sngStrike" dirty="0" smtClean="0"/>
                  <a:t>parameter </a:t>
                </a:r>
                <a14:m>
                  <m:oMath xmlns:m="http://schemas.openxmlformats.org/officeDocument/2006/math">
                    <m:r>
                      <a:rPr lang="en-US" i="1" strike="sngStrike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strike="sngStrike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Dynamic LDA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  <a:blipFill rotWithShape="0">
                <a:blip r:embed="rId2"/>
                <a:stretch>
                  <a:fillRect l="-1448" t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96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Beyond LDA: Dynamic Topic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67" y="1417638"/>
            <a:ext cx="6968667" cy="51060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810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Graphic courtesy </a:t>
            </a:r>
            <a:r>
              <a:rPr lang="en-US" sz="1000" dirty="0">
                <a:hlinkClick r:id="rId3"/>
              </a:rPr>
              <a:t>https://www.cs.princeton.edu/~blei/kdd-tutorial.pdf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9037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274638"/>
            <a:ext cx="848563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What are Our Words, Documents,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Documents: Source/</a:t>
            </a:r>
            <a:r>
              <a:rPr lang="en-US" dirty="0" err="1" smtClean="0"/>
              <a:t>Dest</a:t>
            </a:r>
            <a:r>
              <a:rPr lang="en-US" dirty="0" smtClean="0"/>
              <a:t> IP address pairs</a:t>
            </a:r>
          </a:p>
          <a:p>
            <a:r>
              <a:rPr lang="en-US" dirty="0" smtClean="0"/>
              <a:t>Words: ports, TCP flags,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79782"/>
            <a:ext cx="7376228" cy="3995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86" y="2832182"/>
            <a:ext cx="7376228" cy="399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2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Kinds </a:t>
            </a:r>
            <a:r>
              <a:rPr lang="en-US" dirty="0"/>
              <a:t>O</a:t>
            </a:r>
            <a:r>
              <a:rPr lang="en-US" dirty="0" smtClean="0"/>
              <a:t>f Questions Can We Ask?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2" y="1417638"/>
            <a:ext cx="8177276" cy="4992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5382"/>
            <a:ext cx="8177276" cy="49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5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Artificial Neural Networks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128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smtClean="0"/>
          </a:p>
          <a:p>
            <a:r>
              <a:rPr lang="en-US" sz="3400" smtClean="0"/>
              <a:t>A Bit of History</a:t>
            </a:r>
          </a:p>
          <a:p>
            <a:endParaRPr lang="en-US" sz="3400" smtClean="0"/>
          </a:p>
          <a:p>
            <a:r>
              <a:rPr lang="en-US" sz="3400" smtClean="0"/>
              <a:t>Biological Inspiration</a:t>
            </a:r>
          </a:p>
          <a:p>
            <a:endParaRPr lang="en-US" sz="3400" smtClean="0"/>
          </a:p>
          <a:p>
            <a:r>
              <a:rPr lang="en-US" sz="3400" smtClean="0"/>
              <a:t>Artificial Neurons (AN)</a:t>
            </a:r>
          </a:p>
          <a:p>
            <a:endParaRPr lang="en-US" sz="3400" smtClean="0"/>
          </a:p>
          <a:p>
            <a:r>
              <a:rPr lang="en-US" sz="3400" smtClean="0"/>
              <a:t>Artificial Neural Networks (ANN)</a:t>
            </a:r>
          </a:p>
          <a:p>
            <a:endParaRPr lang="en-US" sz="3400" smtClean="0"/>
          </a:p>
          <a:p>
            <a:r>
              <a:rPr lang="en-US" sz="3400" strike="sngStrike" smtClean="0"/>
              <a:t>Computational Power of Single AN</a:t>
            </a:r>
          </a:p>
          <a:p>
            <a:endParaRPr lang="en-US" sz="3400" smtClean="0"/>
          </a:p>
          <a:p>
            <a:r>
              <a:rPr lang="en-US" sz="3400" strike="sngStrike" smtClean="0"/>
              <a:t>Computational Power of an ANN</a:t>
            </a:r>
          </a:p>
          <a:p>
            <a:endParaRPr lang="en-US" sz="3400" smtClean="0"/>
          </a:p>
          <a:p>
            <a:r>
              <a:rPr lang="en-US" sz="3400" smtClean="0"/>
              <a:t>Training an ANN -- Learning</a:t>
            </a:r>
            <a:endParaRPr lang="en-US" sz="3400"/>
          </a:p>
        </p:txBody>
      </p:sp>
    </p:spTree>
    <p:extLst>
      <p:ext uri="{BB962C8B-B14F-4D97-AF65-F5344CB8AC3E}">
        <p14:creationId xmlns:p14="http://schemas.microsoft.com/office/powerpoint/2010/main" val="7119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5199"/>
            <a:ext cx="77724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smtClean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Brief History of Neural Networks</a:t>
            </a:r>
            <a:endParaRPr lang="en-US">
              <a:effectLst>
                <a:outerShdw blurRad="38100" dist="38100" dir="2700000" algn="tl">
                  <a:srgbClr val="DDDDDD"/>
                </a:outerShdw>
              </a:effectLst>
              <a:latin typeface="+mn-lt"/>
            </a:endParaRP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1409624"/>
            <a:ext cx="7848600" cy="5257800"/>
          </a:xfr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1943:</a:t>
            </a:r>
            <a:r>
              <a:rPr lang="en-US" sz="2400" smtClean="0">
                <a:ea typeface="+mn-ea"/>
              </a:rPr>
              <a:t> McCulloch &amp; Pitts show that </a:t>
            </a:r>
            <a:r>
              <a:rPr lang="en-US" sz="2400" smtClean="0">
                <a:solidFill>
                  <a:srgbClr val="000000"/>
                </a:solidFill>
                <a:ea typeface="+mn-ea"/>
              </a:rPr>
              <a:t>neurons </a:t>
            </a:r>
            <a:r>
              <a:rPr lang="en-US" sz="2400" smtClean="0">
                <a:ea typeface="+mn-ea"/>
              </a:rPr>
              <a:t>can be combined to construct a </a:t>
            </a:r>
            <a:r>
              <a:rPr lang="en-US" sz="2400" smtClean="0">
                <a:solidFill>
                  <a:srgbClr val="000000"/>
                </a:solidFill>
                <a:ea typeface="+mn-ea"/>
              </a:rPr>
              <a:t>Turing machine </a:t>
            </a:r>
            <a:r>
              <a:rPr lang="en-US" sz="2400" smtClean="0">
                <a:ea typeface="+mn-ea"/>
              </a:rPr>
              <a:t>(using ANDs, ORs, &amp; NOTs)</a:t>
            </a:r>
          </a:p>
          <a:p>
            <a:pPr eaLnBrk="1" hangingPunct="1">
              <a:defRPr/>
            </a:pPr>
            <a:endParaRPr lang="en-US" sz="2400" smtClean="0">
              <a:ea typeface="+mn-ea"/>
            </a:endParaRPr>
          </a:p>
          <a:p>
            <a:pPr eaLnBrk="1" hangingPunct="1">
              <a:defRPr/>
            </a:pPr>
            <a:r>
              <a:rPr lang="en-US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1958:</a:t>
            </a:r>
            <a:r>
              <a:rPr lang="en-US" sz="2400" smtClean="0">
                <a:ea typeface="+mn-ea"/>
              </a:rPr>
              <a:t> Rosenblatt shows that </a:t>
            </a:r>
            <a:r>
              <a:rPr lang="en-US" sz="2400" smtClean="0">
                <a:solidFill>
                  <a:srgbClr val="000000"/>
                </a:solidFill>
                <a:ea typeface="+mn-ea"/>
              </a:rPr>
              <a:t>perceptrons</a:t>
            </a:r>
            <a:r>
              <a:rPr lang="en-US" sz="2400" b="1" smtClean="0">
                <a:solidFill>
                  <a:srgbClr val="000000"/>
                </a:solidFill>
                <a:ea typeface="+mn-ea"/>
              </a:rPr>
              <a:t> </a:t>
            </a:r>
            <a:r>
              <a:rPr lang="en-US" sz="2400" smtClean="0">
                <a:ea typeface="+mn-ea"/>
              </a:rPr>
              <a:t>will converge if what they are trying to learn can be represented</a:t>
            </a:r>
          </a:p>
          <a:p>
            <a:pPr eaLnBrk="1" hangingPunct="1">
              <a:defRPr/>
            </a:pPr>
            <a:endParaRPr lang="en-US" sz="2400" smtClean="0">
              <a:ea typeface="+mn-ea"/>
            </a:endParaRPr>
          </a:p>
          <a:p>
            <a:pPr eaLnBrk="1" hangingPunct="1">
              <a:defRPr/>
            </a:pPr>
            <a:r>
              <a:rPr lang="en-US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1969:</a:t>
            </a:r>
            <a:r>
              <a:rPr lang="en-US" sz="2400" smtClean="0">
                <a:ea typeface="+mn-ea"/>
              </a:rPr>
              <a:t> Minsky &amp; Papert showed the</a:t>
            </a:r>
            <a:r>
              <a:rPr lang="en-US" sz="2400" b="1" smtClean="0">
                <a:solidFill>
                  <a:schemeClr val="accent2"/>
                </a:solidFill>
                <a:ea typeface="+mn-ea"/>
              </a:rPr>
              <a:t> </a:t>
            </a:r>
            <a:r>
              <a:rPr lang="en-US" sz="2400" smtClean="0">
                <a:solidFill>
                  <a:srgbClr val="000000"/>
                </a:solidFill>
                <a:ea typeface="+mn-ea"/>
              </a:rPr>
              <a:t>limitations </a:t>
            </a:r>
            <a:r>
              <a:rPr lang="en-US" sz="2400" smtClean="0">
                <a:ea typeface="+mn-ea"/>
              </a:rPr>
              <a:t>of perceptrons, killing research for a decade</a:t>
            </a:r>
          </a:p>
          <a:p>
            <a:pPr eaLnBrk="1" hangingPunct="1">
              <a:defRPr/>
            </a:pPr>
            <a:endParaRPr lang="en-US" sz="2400" smtClean="0">
              <a:ea typeface="+mn-ea"/>
            </a:endParaRPr>
          </a:p>
          <a:p>
            <a:pPr eaLnBrk="1" hangingPunct="1">
              <a:defRPr/>
            </a:pPr>
            <a:r>
              <a:rPr lang="en-US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+mn-ea"/>
              </a:rPr>
              <a:t>1985:</a:t>
            </a:r>
            <a:r>
              <a:rPr lang="en-US" sz="2400"/>
              <a:t> </a:t>
            </a:r>
            <a:r>
              <a:rPr lang="en-US" sz="2400" smtClean="0"/>
              <a:t>The backpropagation </a:t>
            </a:r>
            <a:r>
              <a:rPr lang="en-US" sz="2400" smtClean="0">
                <a:ea typeface="+mn-ea"/>
              </a:rPr>
              <a:t>algorithm revitalizes the field</a:t>
            </a:r>
          </a:p>
          <a:p>
            <a:pPr lvl="1">
              <a:defRPr/>
            </a:pPr>
            <a:r>
              <a:rPr lang="en-US" sz="2000" smtClean="0"/>
              <a:t>Geoff Hinton et al</a:t>
            </a:r>
          </a:p>
          <a:p>
            <a:pPr lvl="1">
              <a:defRPr/>
            </a:pPr>
            <a:endParaRPr lang="en-US" sz="2000" smtClean="0"/>
          </a:p>
          <a:p>
            <a:pPr>
              <a:defRPr/>
            </a:pPr>
            <a:r>
              <a:rPr lang="en-US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2006:</a:t>
            </a:r>
            <a:r>
              <a:rPr lang="en-US" sz="2400" smtClean="0"/>
              <a:t> The Hinton lab solves the training problem for DNNs</a:t>
            </a:r>
            <a:endParaRPr lang="en-US" sz="2400"/>
          </a:p>
          <a:p>
            <a:pPr>
              <a:defRPr/>
            </a:pPr>
            <a:endParaRPr lang="en-US" sz="2400" smtClean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18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8" name="Rectangle 1028"/>
          <p:cNvSpPr>
            <a:spLocks noGrp="1" noChangeArrowheads="1"/>
          </p:cNvSpPr>
          <p:nvPr>
            <p:ph type="title"/>
          </p:nvPr>
        </p:nvSpPr>
        <p:spPr>
          <a:xfrm>
            <a:off x="457200" y="39439"/>
            <a:ext cx="8229600" cy="1143000"/>
          </a:xfrm>
        </p:spPr>
        <p:txBody>
          <a:bodyPr/>
          <a:lstStyle/>
          <a:p>
            <a:r>
              <a:rPr lang="en-US"/>
              <a:t>Biological </a:t>
            </a:r>
            <a:r>
              <a:rPr lang="en-US" smtClean="0"/>
              <a:t>Inspiration: Neurons</a:t>
            </a:r>
            <a:endParaRPr lang="en-US"/>
          </a:p>
        </p:txBody>
      </p:sp>
      <p:sp>
        <p:nvSpPr>
          <p:cNvPr id="216074" name="Rectangle 1034"/>
          <p:cNvSpPr>
            <a:spLocks noGrp="1" noChangeArrowheads="1"/>
          </p:cNvSpPr>
          <p:nvPr>
            <p:ph type="body" idx="1"/>
          </p:nvPr>
        </p:nvSpPr>
        <p:spPr>
          <a:xfrm>
            <a:off x="457200" y="3849982"/>
            <a:ext cx="8435975" cy="305042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200"/>
              <a:t>A neuron has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Branching </a:t>
            </a:r>
            <a:r>
              <a:rPr lang="en-US" sz="1800"/>
              <a:t>input (dendrites)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B</a:t>
            </a:r>
            <a:r>
              <a:rPr lang="en-US" sz="1800" smtClean="0"/>
              <a:t>ranching </a:t>
            </a:r>
            <a:r>
              <a:rPr lang="en-US" sz="1800"/>
              <a:t>output (the axon</a:t>
            </a:r>
            <a:r>
              <a:rPr lang="en-US" sz="1800" smtClean="0"/>
              <a:t>)</a:t>
            </a:r>
          </a:p>
          <a:p>
            <a:pPr lvl="1"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r>
              <a:rPr lang="en-US" sz="2200"/>
              <a:t>I</a:t>
            </a:r>
            <a:r>
              <a:rPr lang="en-US" sz="2200" smtClean="0"/>
              <a:t>nformation moves from </a:t>
            </a:r>
            <a:r>
              <a:rPr lang="en-US" sz="2200"/>
              <a:t>the dendrites to the axon via the cell </a:t>
            </a:r>
            <a:r>
              <a:rPr lang="en-US" sz="2200" smtClean="0"/>
              <a:t>body</a:t>
            </a:r>
          </a:p>
          <a:p>
            <a:pPr>
              <a:lnSpc>
                <a:spcPct val="80000"/>
              </a:lnSpc>
            </a:pPr>
            <a:endParaRPr lang="en-US" sz="2000"/>
          </a:p>
          <a:p>
            <a:pPr>
              <a:lnSpc>
                <a:spcPct val="80000"/>
              </a:lnSpc>
            </a:pPr>
            <a:r>
              <a:rPr lang="en-US" sz="2200"/>
              <a:t>Axon connects to dendrites via synapses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Synapses vary in strength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Synapses may be excitatory or inhibitory </a:t>
            </a:r>
          </a:p>
        </p:txBody>
      </p:sp>
      <p:graphicFrame>
        <p:nvGraphicFramePr>
          <p:cNvPr id="216072" name="Object 1032">
            <a:hlinkClick r:id="" action="ppaction://ole?verb=0"/>
          </p:cNvPr>
          <p:cNvGraphicFramePr>
            <a:graphicFrameLocks noGrp="1"/>
          </p:cNvGraphicFramePr>
          <p:nvPr>
            <p:ph idx="4294967295"/>
            <p:extLst/>
          </p:nvPr>
        </p:nvGraphicFramePr>
        <p:xfrm>
          <a:off x="609600" y="1515673"/>
          <a:ext cx="525780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Microsoft Draw" r:id="rId4" imgW="3962400" imgH="1765300" progId="MSDraw">
                  <p:embed/>
                </p:oleObj>
              </mc:Choice>
              <mc:Fallback>
                <p:oleObj name="Microsoft Draw" r:id="rId4" imgW="3962400" imgH="1765300" progId="MSDraw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 t="7539" r="972" b="2263"/>
                      <a:stretch>
                        <a:fillRect/>
                      </a:stretch>
                    </p:blipFill>
                    <p:spPr bwMode="auto">
                      <a:xfrm>
                        <a:off x="609600" y="1515673"/>
                        <a:ext cx="5257800" cy="20161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rgbClr val="114FFB">
                            <a:alpha val="74998"/>
                          </a:srgbClr>
                        </a:outerShdw>
                      </a:effectLst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2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smtClean="0"/>
              <a:t>Basic Perceptron</a:t>
            </a:r>
            <a:br>
              <a:rPr lang="en-US" sz="4900" smtClean="0"/>
            </a:br>
            <a:r>
              <a:rPr lang="en-US" sz="3600" smtClean="0"/>
              <a:t>(Rosenblatt, 1950</a:t>
            </a:r>
            <a:r>
              <a:rPr lang="en-US" sz="3600" smtClean="0">
                <a:latin typeface="Arial"/>
              </a:rPr>
              <a:t>s</a:t>
            </a:r>
            <a:r>
              <a:rPr lang="en-US" sz="3600" smtClean="0"/>
              <a:t> and early 60</a:t>
            </a:r>
            <a:r>
              <a:rPr lang="en-US" sz="3600" smtClean="0">
                <a:latin typeface="Arial"/>
              </a:rPr>
              <a:t>s)</a:t>
            </a:r>
            <a:endParaRPr lang="en-US" sz="3600"/>
          </a:p>
        </p:txBody>
      </p:sp>
      <p:pic>
        <p:nvPicPr>
          <p:cNvPr id="5" name="Picture 4" descr="perceptron_mo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955800"/>
            <a:ext cx="7781925" cy="2933700"/>
          </a:xfrm>
          <a:prstGeom prst="rect">
            <a:avLst/>
          </a:prstGeom>
        </p:spPr>
      </p:pic>
      <p:graphicFrame>
        <p:nvGraphicFramePr>
          <p:cNvPr id="7" name="Object 21"/>
          <p:cNvGraphicFramePr>
            <a:graphicFrameLocks noChangeAspect="1"/>
          </p:cNvGraphicFramePr>
          <p:nvPr>
            <p:extLst/>
          </p:nvPr>
        </p:nvGraphicFramePr>
        <p:xfrm>
          <a:off x="3206231" y="5095971"/>
          <a:ext cx="3064411" cy="1424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Equation" r:id="rId4" imgW="1714500" imgH="800100" progId="Equation.3">
                  <p:embed/>
                </p:oleObj>
              </mc:Choice>
              <mc:Fallback>
                <p:oleObj name="Equation" r:id="rId4" imgW="1714500" imgH="800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231" y="5095971"/>
                        <a:ext cx="3064411" cy="1424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3488970" y="3946398"/>
            <a:ext cx="2895246" cy="1712373"/>
          </a:xfrm>
          <a:prstGeom prst="straightConnector1">
            <a:avLst/>
          </a:prstGeom>
          <a:ln>
            <a:solidFill>
              <a:srgbClr val="FF0000">
                <a:alpha val="42000"/>
              </a:srgb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84216" y="5196451"/>
            <a:ext cx="2624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What was the problem</a:t>
            </a:r>
          </a:p>
          <a:p>
            <a:r>
              <a:rPr lang="en-US" sz="2000" b="1" smtClean="0">
                <a:solidFill>
                  <a:srgbClr val="FF0000"/>
                </a:solidFill>
              </a:rPr>
              <a:t>here?</a:t>
            </a:r>
            <a:endParaRPr 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4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53" name="Object 9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4637088" y="3573463"/>
          <a:ext cx="2830512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Equation" r:id="rId4" imgW="1117600" imgH="482600" progId="Equation.3">
                  <p:embed/>
                </p:oleObj>
              </mc:Choice>
              <mc:Fallback>
                <p:oleObj name="Equation" r:id="rId4" imgW="1117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7088" y="3573463"/>
                        <a:ext cx="2830512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87966" y="3379047"/>
            <a:ext cx="2884184" cy="2454275"/>
            <a:chOff x="395288" y="3573463"/>
            <a:chExt cx="2884184" cy="2454275"/>
          </a:xfrm>
        </p:grpSpPr>
        <p:sp>
          <p:nvSpPr>
            <p:cNvPr id="6149" name="Oval 5"/>
            <p:cNvSpPr>
              <a:spLocks noChangeArrowheads="1"/>
            </p:cNvSpPr>
            <p:nvPr/>
          </p:nvSpPr>
          <p:spPr bwMode="auto">
            <a:xfrm>
              <a:off x="1908175" y="4005263"/>
              <a:ext cx="431800" cy="431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" name="Line 6"/>
            <p:cNvSpPr>
              <a:spLocks noChangeShapeType="1"/>
            </p:cNvSpPr>
            <p:nvPr/>
          </p:nvSpPr>
          <p:spPr bwMode="auto">
            <a:xfrm flipV="1">
              <a:off x="1258888" y="4437063"/>
              <a:ext cx="720725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 flipV="1">
              <a:off x="2124075" y="4437063"/>
              <a:ext cx="0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 flipH="1" flipV="1">
              <a:off x="2268538" y="4437063"/>
              <a:ext cx="719137" cy="863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116013" y="5300663"/>
              <a:ext cx="287337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1981200" y="5300663"/>
              <a:ext cx="287338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844800" y="5300663"/>
              <a:ext cx="287338" cy="2873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" name="Line 14"/>
            <p:cNvSpPr>
              <a:spLocks noChangeShapeType="1"/>
            </p:cNvSpPr>
            <p:nvPr/>
          </p:nvSpPr>
          <p:spPr bwMode="auto">
            <a:xfrm flipV="1">
              <a:off x="827088" y="4365625"/>
              <a:ext cx="1081087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59" name="Line 15"/>
            <p:cNvSpPr>
              <a:spLocks noChangeShapeType="1"/>
            </p:cNvSpPr>
            <p:nvPr/>
          </p:nvSpPr>
          <p:spPr bwMode="auto">
            <a:xfrm>
              <a:off x="1908175" y="4221163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60" name="Line 16"/>
            <p:cNvSpPr>
              <a:spLocks noChangeShapeType="1"/>
            </p:cNvSpPr>
            <p:nvPr/>
          </p:nvSpPr>
          <p:spPr bwMode="auto">
            <a:xfrm flipV="1">
              <a:off x="2124075" y="3573463"/>
              <a:ext cx="0" cy="431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161" name="Text Box 17"/>
            <p:cNvSpPr txBox="1">
              <a:spLocks noChangeArrowheads="1"/>
            </p:cNvSpPr>
            <p:nvPr/>
          </p:nvSpPr>
          <p:spPr bwMode="auto">
            <a:xfrm>
              <a:off x="1050925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x1</a:t>
              </a:r>
            </a:p>
          </p:txBody>
        </p:sp>
        <p:sp>
          <p:nvSpPr>
            <p:cNvPr id="6162" name="Text Box 18"/>
            <p:cNvSpPr txBox="1">
              <a:spLocks noChangeArrowheads="1"/>
            </p:cNvSpPr>
            <p:nvPr/>
          </p:nvSpPr>
          <p:spPr bwMode="auto">
            <a:xfrm>
              <a:off x="1914525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x2</a:t>
              </a:r>
            </a:p>
          </p:txBody>
        </p:sp>
        <p:sp>
          <p:nvSpPr>
            <p:cNvPr id="6163" name="Text Box 19"/>
            <p:cNvSpPr txBox="1">
              <a:spLocks noChangeArrowheads="1"/>
            </p:cNvSpPr>
            <p:nvPr/>
          </p:nvSpPr>
          <p:spPr bwMode="auto">
            <a:xfrm>
              <a:off x="2851150" y="5661025"/>
              <a:ext cx="425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x3</a:t>
              </a:r>
            </a:p>
          </p:txBody>
        </p:sp>
        <p:sp>
          <p:nvSpPr>
            <p:cNvPr id="6164" name="Text Box 20"/>
            <p:cNvSpPr txBox="1">
              <a:spLocks noChangeArrowheads="1"/>
            </p:cNvSpPr>
            <p:nvPr/>
          </p:nvSpPr>
          <p:spPr bwMode="auto">
            <a:xfrm>
              <a:off x="395288" y="4502150"/>
              <a:ext cx="30594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mtClean="0"/>
                <a:t>b</a:t>
              </a:r>
              <a:endParaRPr lang="en-US"/>
            </a:p>
          </p:txBody>
        </p:sp>
        <p:sp>
          <p:nvSpPr>
            <p:cNvPr id="6165" name="Text Box 21"/>
            <p:cNvSpPr txBox="1">
              <a:spLocks noChangeArrowheads="1"/>
            </p:cNvSpPr>
            <p:nvPr/>
          </p:nvSpPr>
          <p:spPr bwMode="auto">
            <a:xfrm>
              <a:off x="2224088" y="3573463"/>
              <a:ext cx="2984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4727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</a:t>
              </a:r>
              <a:r>
                <a:rPr lang="en-US" baseline="-25000" smtClean="0"/>
                <a:t>1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51150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</a:t>
              </a:r>
              <a:r>
                <a:rPr lang="en-US" baseline="-25000" smtClean="0"/>
                <a:t>3</a:t>
              </a:r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24088" y="472440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</a:t>
              </a:r>
              <a:r>
                <a:rPr lang="en-US" baseline="-25000" smtClean="0"/>
                <a:t>2</a:t>
              </a:r>
              <a:endParaRPr lang="en-US"/>
            </a:p>
          </p:txBody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21"/>
            <a:ext cx="8229600" cy="1371600"/>
          </a:xfrm>
        </p:spPr>
        <p:txBody>
          <a:bodyPr>
            <a:normAutofit/>
          </a:bodyPr>
          <a:lstStyle/>
          <a:p>
            <a:r>
              <a:rPr lang="en-US" smtClean="0"/>
              <a:t>What is an Artificial Neuron?</a:t>
            </a: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002588" cy="1376363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An Artificial Neuron (AN) is a non-linear parameterized </a:t>
            </a:r>
            <a:r>
              <a:rPr lang="en-US"/>
              <a:t>function with restricted output range</a:t>
            </a:r>
          </a:p>
          <a:p>
            <a:pPr>
              <a:buFont typeface="Wingdings" charset="0"/>
              <a:buNone/>
            </a:pPr>
            <a:endParaRPr lang="en-US" sz="2800"/>
          </a:p>
          <a:p>
            <a:pPr>
              <a:buFont typeface="Wingdings" charset="0"/>
              <a:buNone/>
            </a:pPr>
            <a:endParaRPr lang="en-US" sz="2800"/>
          </a:p>
          <a:p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5120445" y="3940175"/>
            <a:ext cx="517363" cy="496888"/>
          </a:xfrm>
          <a:prstGeom prst="rect">
            <a:avLst/>
          </a:prstGeom>
          <a:solidFill>
            <a:srgbClr val="008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36" y="5181114"/>
            <a:ext cx="3609420" cy="152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29258" y="6211669"/>
            <a:ext cx="5208550" cy="646331"/>
            <a:chOff x="589473" y="6349548"/>
            <a:chExt cx="5208550" cy="646331"/>
          </a:xfrm>
        </p:grpSpPr>
        <p:sp>
          <p:nvSpPr>
            <p:cNvPr id="2" name="TextBox 1"/>
            <p:cNvSpPr txBox="1"/>
            <p:nvPr/>
          </p:nvSpPr>
          <p:spPr>
            <a:xfrm>
              <a:off x="589473" y="6349548"/>
              <a:ext cx="44494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Spike-Timing Dependent Plasticity (STDP)</a:t>
              </a:r>
            </a:p>
            <a:p>
              <a:r>
                <a:rPr lang="en-US" smtClean="0">
                  <a:hlinkClick r:id="rId7"/>
                </a:rPr>
                <a:t>http://en.wikipedia.org/wiki/Hebbian_theory</a:t>
              </a:r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637088" y="6484079"/>
              <a:ext cx="1160935" cy="501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19493526">
            <a:off x="7004729" y="579064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Lets blow this up a bit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7686"/>
            <a:ext cx="8229600" cy="5506913"/>
          </a:xfrm>
        </p:spPr>
        <p:txBody>
          <a:bodyPr>
            <a:normAutofit fontScale="92500" lnSpcReduction="20000"/>
          </a:bodyPr>
          <a:lstStyle/>
          <a:p>
            <a:endParaRPr lang="en-US" sz="2400" dirty="0" smtClean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  <a:p>
            <a:endParaRPr lang="en-US" sz="2400" dirty="0"/>
          </a:p>
          <a:p>
            <a:r>
              <a:rPr lang="en-US" sz="2400" dirty="0" smtClean="0"/>
              <a:t>Level Set: What Is Machine Learning?</a:t>
            </a:r>
          </a:p>
          <a:p>
            <a:endParaRPr lang="en-US" sz="2400" dirty="0"/>
          </a:p>
          <a:p>
            <a:r>
              <a:rPr lang="en-US" sz="2400" dirty="0" smtClean="0"/>
              <a:t>What is all the (Machine Learning) Excitement About?</a:t>
            </a:r>
          </a:p>
          <a:p>
            <a:endParaRPr lang="en-US" sz="2400" dirty="0"/>
          </a:p>
          <a:p>
            <a:r>
              <a:rPr lang="en-US" sz="2400" dirty="0" smtClean="0"/>
              <a:t>Integrated Approaches</a:t>
            </a:r>
          </a:p>
          <a:p>
            <a:endParaRPr lang="en-US" sz="2400" dirty="0"/>
          </a:p>
          <a:p>
            <a:r>
              <a:rPr lang="en-US" sz="2400" dirty="0"/>
              <a:t>Histograms, LDA, and Neural Networks</a:t>
            </a:r>
          </a:p>
          <a:p>
            <a:endParaRPr lang="en-US" sz="2400" dirty="0"/>
          </a:p>
          <a:p>
            <a:r>
              <a:rPr lang="en-US" sz="2400" dirty="0" smtClean="0"/>
              <a:t>Machine Learning Excitement Redux: Beyond Static Learning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200" dirty="0" smtClean="0">
                <a:hlinkClick r:id="rId4"/>
              </a:rPr>
              <a:t>https://github.com/davidmeyer/ml</a:t>
            </a:r>
            <a:endParaRPr lang="en-US" sz="2200" dirty="0" smtClean="0"/>
          </a:p>
          <a:p>
            <a:pPr lvl="1"/>
            <a:r>
              <a:rPr lang="en-US" sz="2200" dirty="0" smtClean="0">
                <a:hlinkClick r:id="rId3"/>
              </a:rPr>
              <a:t>http://www.1-4-5.net/~dmm/ml</a:t>
            </a:r>
            <a:r>
              <a:rPr lang="en-US" sz="2200" dirty="0" smtClean="0"/>
              <a:t>	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1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ko-KR" smtClean="0"/>
              <a:t>Mapping to Biological Neurons</a:t>
            </a:r>
            <a:endParaRPr lang="en-US" altLang="ko-KR" smtClean="0">
              <a:cs typeface="+mj-cs"/>
            </a:endParaRPr>
          </a:p>
        </p:txBody>
      </p:sp>
      <p:pic>
        <p:nvPicPr>
          <p:cNvPr id="15363" name="Picture 3" descr="D:\temp\nn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217988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D:\temp\nn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4114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white">
          <a:xfrm>
            <a:off x="152400" y="4876800"/>
            <a:ext cx="1249363" cy="4572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algn="l" eaLnBrk="1" hangingPunct="1"/>
            <a:r>
              <a:rPr lang="en-US" altLang="ko-KR">
                <a:solidFill>
                  <a:srgbClr val="000000"/>
                </a:solidFill>
              </a:rPr>
              <a:t>Dendrite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white">
          <a:xfrm>
            <a:off x="1468438" y="4876800"/>
            <a:ext cx="1441470" cy="46166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algn="l" eaLnBrk="1" hangingPunct="1"/>
            <a:r>
              <a:rPr lang="en-US" altLang="ko-KR"/>
              <a:t>Cell Body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white">
          <a:xfrm>
            <a:off x="2971800" y="4876800"/>
            <a:ext cx="12954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>
                <a:solidFill>
                  <a:srgbClr val="000000"/>
                </a:solidFill>
              </a:rPr>
              <a:t>Axon</a:t>
            </a: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white">
          <a:xfrm>
            <a:off x="727075" y="5715000"/>
            <a:ext cx="51720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762000" y="4876800"/>
            <a:ext cx="5105400" cy="838200"/>
            <a:chOff x="480" y="3072"/>
            <a:chExt cx="3216" cy="528"/>
          </a:xfrm>
        </p:grpSpPr>
        <p:sp>
          <p:nvSpPr>
            <p:cNvPr id="15376" name="Line 10"/>
            <p:cNvSpPr>
              <a:spLocks noChangeShapeType="1"/>
            </p:cNvSpPr>
            <p:nvPr/>
          </p:nvSpPr>
          <p:spPr bwMode="white">
            <a:xfrm>
              <a:off x="480" y="3360"/>
              <a:ext cx="0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Line 11"/>
            <p:cNvSpPr>
              <a:spLocks noChangeShapeType="1"/>
            </p:cNvSpPr>
            <p:nvPr/>
          </p:nvSpPr>
          <p:spPr bwMode="white">
            <a:xfrm flipV="1">
              <a:off x="3696" y="3072"/>
              <a:ext cx="0" cy="5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70" name="Line 12"/>
          <p:cNvSpPr>
            <a:spLocks noChangeShapeType="1"/>
          </p:cNvSpPr>
          <p:nvPr/>
        </p:nvSpPr>
        <p:spPr bwMode="white">
          <a:xfrm>
            <a:off x="2209800" y="5334000"/>
            <a:ext cx="0" cy="68580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Line 13"/>
          <p:cNvSpPr>
            <a:spLocks noChangeShapeType="1"/>
          </p:cNvSpPr>
          <p:nvPr/>
        </p:nvSpPr>
        <p:spPr bwMode="white">
          <a:xfrm flipV="1">
            <a:off x="7315200" y="4876800"/>
            <a:ext cx="0" cy="114300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Line 14"/>
          <p:cNvSpPr>
            <a:spLocks noChangeShapeType="1"/>
          </p:cNvSpPr>
          <p:nvPr/>
        </p:nvSpPr>
        <p:spPr bwMode="white">
          <a:xfrm>
            <a:off x="2178050" y="6019800"/>
            <a:ext cx="5172075" cy="0"/>
          </a:xfrm>
          <a:prstGeom prst="line">
            <a:avLst/>
          </a:prstGeom>
          <a:noFill/>
          <a:ln w="76200">
            <a:solidFill>
              <a:srgbClr val="FFCC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Line 15"/>
          <p:cNvSpPr>
            <a:spLocks noChangeShapeType="1"/>
          </p:cNvSpPr>
          <p:nvPr/>
        </p:nvSpPr>
        <p:spPr bwMode="white">
          <a:xfrm>
            <a:off x="3549650" y="6400800"/>
            <a:ext cx="4756150" cy="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Line 16"/>
          <p:cNvSpPr>
            <a:spLocks noChangeShapeType="1"/>
          </p:cNvSpPr>
          <p:nvPr/>
        </p:nvSpPr>
        <p:spPr bwMode="white">
          <a:xfrm>
            <a:off x="3581400" y="5334000"/>
            <a:ext cx="0" cy="106680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Line 17"/>
          <p:cNvSpPr>
            <a:spLocks noChangeShapeType="1"/>
          </p:cNvSpPr>
          <p:nvPr/>
        </p:nvSpPr>
        <p:spPr bwMode="white">
          <a:xfrm flipV="1">
            <a:off x="8261350" y="4876800"/>
            <a:ext cx="0" cy="1524000"/>
          </a:xfrm>
          <a:prstGeom prst="line">
            <a:avLst/>
          </a:prstGeom>
          <a:noFill/>
          <a:ln w="76200">
            <a:solidFill>
              <a:srgbClr val="66FFFF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149017" y="2195187"/>
            <a:ext cx="956337" cy="2242227"/>
          </a:xfrm>
          <a:prstGeom prst="rect">
            <a:avLst/>
          </a:prstGeom>
          <a:solidFill>
            <a:srgbClr val="008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2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Activation Functions – Linear Function  </a:t>
            </a:r>
            <a:endParaRPr lang="en-US"/>
          </a:p>
        </p:txBody>
      </p:sp>
      <p:pic>
        <p:nvPicPr>
          <p:cNvPr id="4" name="Picture 3" descr="linear_activation_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72"/>
            <a:ext cx="9144000" cy="46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85" y="274638"/>
            <a:ext cx="8831961" cy="1143000"/>
          </a:xfrm>
        </p:spPr>
        <p:txBody>
          <a:bodyPr>
            <a:normAutofit/>
          </a:bodyPr>
          <a:lstStyle/>
          <a:p>
            <a:r>
              <a:rPr lang="en-US" sz="3600" smtClean="0"/>
              <a:t>Activation Functions – Hyperbolic Tangent </a:t>
            </a:r>
            <a:endParaRPr lang="en-US" sz="3600"/>
          </a:p>
        </p:txBody>
      </p:sp>
      <p:pic>
        <p:nvPicPr>
          <p:cNvPr id="4" name="Picture 3" descr="hyperbolic_tanget_activation_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259"/>
            <a:ext cx="9144000" cy="47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5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69" y="128646"/>
            <a:ext cx="8569193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Activation Functions – Sigmoid Function</a:t>
            </a:r>
            <a:endParaRPr lang="en-US"/>
          </a:p>
        </p:txBody>
      </p:sp>
      <p:pic>
        <p:nvPicPr>
          <p:cNvPr id="4" name="Picture 3" descr="logistic_regre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95500"/>
            <a:ext cx="7912100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687" y="5409568"/>
            <a:ext cx="7532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Squashes the input (x) onto the open interval [0,1]</a:t>
            </a:r>
            <a:endParaRPr lang="en-US" sz="2800"/>
          </a:p>
        </p:txBody>
      </p:sp>
      <p:grpSp>
        <p:nvGrpSpPr>
          <p:cNvPr id="8" name="Group 7"/>
          <p:cNvGrpSpPr/>
          <p:nvPr/>
        </p:nvGrpSpPr>
        <p:grpSpPr>
          <a:xfrm>
            <a:off x="467852" y="4362886"/>
            <a:ext cx="4498948" cy="1227650"/>
            <a:chOff x="467852" y="3871304"/>
            <a:chExt cx="4498948" cy="1227650"/>
          </a:xfrm>
        </p:grpSpPr>
        <p:pic>
          <p:nvPicPr>
            <p:cNvPr id="9" name="Picture 8" descr="softplu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52" y="4529473"/>
              <a:ext cx="4176194" cy="56948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67852" y="3871304"/>
              <a:ext cx="4498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Smooth approximation (softplus):</a:t>
              </a:r>
              <a:endParaRPr lang="en-US" sz="2400" b="1"/>
            </a:p>
          </p:txBody>
        </p:sp>
      </p:grpSp>
      <p:pic>
        <p:nvPicPr>
          <p:cNvPr id="11" name="Picture 10" descr="relu_pri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2" y="5976820"/>
            <a:ext cx="8350426" cy="64686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67852" y="2039775"/>
            <a:ext cx="8525151" cy="2911299"/>
            <a:chOff x="467852" y="2039775"/>
            <a:chExt cx="8525151" cy="2911299"/>
          </a:xfrm>
        </p:grpSpPr>
        <p:grpSp>
          <p:nvGrpSpPr>
            <p:cNvPr id="17" name="Group 16"/>
            <p:cNvGrpSpPr/>
            <p:nvPr/>
          </p:nvGrpSpPr>
          <p:grpSpPr>
            <a:xfrm>
              <a:off x="467852" y="2039775"/>
              <a:ext cx="8525151" cy="2911299"/>
              <a:chOff x="467852" y="2039775"/>
              <a:chExt cx="8525151" cy="291129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67852" y="2039775"/>
                <a:ext cx="6202840" cy="2238436"/>
                <a:chOff x="467852" y="2039775"/>
                <a:chExt cx="6202840" cy="2238436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467852" y="2039775"/>
                  <a:ext cx="6202840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smtClean="0"/>
                    <a:t>Recent successes (e.g., Baidu Deep Speech) use </a:t>
                  </a:r>
                </a:p>
                <a:p>
                  <a:r>
                    <a:rPr lang="en-US" sz="2400" b="1" smtClean="0"/>
                    <a:t>(clipped) Rectifier Linear Units: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39687" y="3077882"/>
                  <a:ext cx="4988114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i="1" smtClean="0"/>
                    <a:t>f(x) = max(0,x)  </a:t>
                  </a:r>
                  <a:r>
                    <a:rPr lang="en-US" sz="3600" smtClean="0"/>
                    <a:t>-- rectifier</a:t>
                  </a:r>
                </a:p>
                <a:p>
                  <a:r>
                    <a:rPr lang="en-US" sz="3600" i="1" smtClean="0"/>
                    <a:t>f(x) = min(max(0,x), clip)</a:t>
                  </a:r>
                  <a:endParaRPr lang="en-US" sz="3600" i="1"/>
                </a:p>
              </p:txBody>
            </p:sp>
          </p:grpSp>
          <p:pic>
            <p:nvPicPr>
              <p:cNvPr id="16" name="Picture 15" descr="rectifier_graph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410" y="2497351"/>
                <a:ext cx="3255593" cy="2453723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/>
            <p:cNvCxnSpPr/>
            <p:nvPr/>
          </p:nvCxnSpPr>
          <p:spPr>
            <a:xfrm>
              <a:off x="5527801" y="3451412"/>
              <a:ext cx="478552" cy="448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569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84721"/>
            <a:ext cx="8229600" cy="1371600"/>
          </a:xfrm>
        </p:spPr>
        <p:txBody>
          <a:bodyPr/>
          <a:lstStyle/>
          <a:p>
            <a:r>
              <a:rPr lang="en-US" smtClean="0"/>
              <a:t>Summary: </a:t>
            </a:r>
            <a:r>
              <a:rPr lang="en-US"/>
              <a:t>A</a:t>
            </a:r>
            <a:r>
              <a:rPr lang="en-US" smtClean="0"/>
              <a:t>rtificial neurons</a:t>
            </a: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81200"/>
            <a:ext cx="8002588" cy="1376363"/>
          </a:xfrm>
        </p:spPr>
        <p:txBody>
          <a:bodyPr/>
          <a:lstStyle/>
          <a:p>
            <a:r>
              <a:rPr lang="en-US" sz="2800" smtClean="0"/>
              <a:t>An </a:t>
            </a:r>
            <a:r>
              <a:rPr lang="en-US" sz="2800" i="1" smtClean="0"/>
              <a:t>Artificial Neuron </a:t>
            </a:r>
            <a:r>
              <a:rPr lang="en-US" sz="2800" smtClean="0"/>
              <a:t>is a non-linear parameterized </a:t>
            </a:r>
            <a:r>
              <a:rPr lang="en-US" sz="2800"/>
              <a:t>function with restricted output range</a:t>
            </a:r>
          </a:p>
          <a:p>
            <a:pPr>
              <a:buFont typeface="Wingdings" charset="0"/>
              <a:buNone/>
            </a:pPr>
            <a:endParaRPr lang="en-US" sz="2800"/>
          </a:p>
          <a:p>
            <a:pPr>
              <a:buFont typeface="Wingdings" charset="0"/>
              <a:buNone/>
            </a:pPr>
            <a:endParaRPr lang="en-US" sz="2800"/>
          </a:p>
          <a:p>
            <a:endParaRPr lang="en-US" sz="2800"/>
          </a:p>
        </p:txBody>
      </p:sp>
      <p:sp>
        <p:nvSpPr>
          <p:cNvPr id="6149" name="Oval 5"/>
          <p:cNvSpPr>
            <a:spLocks noChangeArrowheads="1"/>
          </p:cNvSpPr>
          <p:nvPr/>
        </p:nvSpPr>
        <p:spPr bwMode="auto">
          <a:xfrm>
            <a:off x="1908175" y="4005263"/>
            <a:ext cx="431800" cy="431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 flipV="1">
            <a:off x="1258888" y="4437063"/>
            <a:ext cx="720725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 flipV="1">
            <a:off x="2124075" y="4437063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H="1" flipV="1">
            <a:off x="2268538" y="4437063"/>
            <a:ext cx="719137" cy="863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6153" name="Object 9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4524375" y="3573463"/>
          <a:ext cx="30559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" name="Equation" r:id="rId4" imgW="1206500" imgH="482600" progId="Equation.3">
                  <p:embed/>
                </p:oleObj>
              </mc:Choice>
              <mc:Fallback>
                <p:oleObj name="Equation" r:id="rId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3573463"/>
                        <a:ext cx="305593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116013" y="5300663"/>
            <a:ext cx="287337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1981200" y="5300663"/>
            <a:ext cx="287338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2844800" y="5300663"/>
            <a:ext cx="287338" cy="287337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8" name="Line 14"/>
          <p:cNvSpPr>
            <a:spLocks noChangeShapeType="1"/>
          </p:cNvSpPr>
          <p:nvPr/>
        </p:nvSpPr>
        <p:spPr bwMode="auto">
          <a:xfrm flipV="1">
            <a:off x="827088" y="4365625"/>
            <a:ext cx="1081087" cy="2873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59" name="Line 15"/>
          <p:cNvSpPr>
            <a:spLocks noChangeShapeType="1"/>
          </p:cNvSpPr>
          <p:nvPr/>
        </p:nvSpPr>
        <p:spPr bwMode="auto">
          <a:xfrm>
            <a:off x="1908175" y="4221163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 flipV="1">
            <a:off x="2124075" y="35734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61" name="Text Box 17"/>
          <p:cNvSpPr txBox="1">
            <a:spLocks noChangeArrowheads="1"/>
          </p:cNvSpPr>
          <p:nvPr/>
        </p:nvSpPr>
        <p:spPr bwMode="auto">
          <a:xfrm>
            <a:off x="1050925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x1</a:t>
            </a:r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1914525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x2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2851150" y="5661025"/>
            <a:ext cx="42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x3</a:t>
            </a:r>
          </a:p>
        </p:txBody>
      </p: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395288" y="450215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w0</a:t>
            </a: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2224088" y="35734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86938" y="5399415"/>
            <a:ext cx="4572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</a:t>
            </a:r>
            <a:r>
              <a:rPr lang="en-US" sz="2800" baseline="-25000" smtClean="0"/>
              <a:t>0</a:t>
            </a:r>
            <a:r>
              <a:rPr lang="en-US" sz="2800" smtClean="0"/>
              <a:t>  also called </a:t>
            </a:r>
            <a:r>
              <a:rPr lang="en-US" sz="2800" i="1" smtClean="0"/>
              <a:t>a bias term (b</a:t>
            </a:r>
            <a:r>
              <a:rPr lang="en-US" sz="2800" i="1" baseline="-25000" smtClean="0"/>
              <a:t>i</a:t>
            </a:r>
            <a:r>
              <a:rPr lang="en-US" sz="2800" i="1" smtClean="0"/>
              <a:t>)</a:t>
            </a:r>
            <a:endParaRPr lang="en-US" sz="2800" i="1"/>
          </a:p>
        </p:txBody>
      </p:sp>
    </p:spTree>
    <p:extLst>
      <p:ext uri="{BB962C8B-B14F-4D97-AF65-F5344CB8AC3E}">
        <p14:creationId xmlns:p14="http://schemas.microsoft.com/office/powerpoint/2010/main" val="32806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Ok,</a:t>
            </a:r>
            <a:r>
              <a:rPr lang="en-US"/>
              <a:t> </a:t>
            </a:r>
            <a:r>
              <a:rPr lang="en-US" smtClean="0"/>
              <a:t>Then What is an </a:t>
            </a:r>
            <a:br>
              <a:rPr lang="en-US" smtClean="0"/>
            </a:br>
            <a:r>
              <a:rPr lang="en-US" smtClean="0"/>
              <a:t>Artificial Neural Network (ANN)?</a:t>
            </a: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35398"/>
            <a:ext cx="8229600" cy="4716939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en-US" sz="2400" smtClean="0"/>
              <a:t>An ANN is mathematical </a:t>
            </a:r>
            <a:r>
              <a:rPr lang="en-US" sz="2400"/>
              <a:t>model </a:t>
            </a:r>
            <a:r>
              <a:rPr lang="en-US" sz="2400" smtClean="0"/>
              <a:t>designed to </a:t>
            </a:r>
            <a:r>
              <a:rPr lang="en-US" sz="2400"/>
              <a:t>solve engineering problems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/>
              <a:t>Group of highly </a:t>
            </a:r>
            <a:r>
              <a:rPr lang="en-US" sz="2000" smtClean="0"/>
              <a:t>connected artificial </a:t>
            </a:r>
            <a:r>
              <a:rPr lang="en-US" sz="2000"/>
              <a:t>neurons to realize compositions of </a:t>
            </a:r>
            <a:r>
              <a:rPr lang="en-US" sz="2000" smtClean="0"/>
              <a:t>non-linear functions (usually one of the ones we just looked at)</a:t>
            </a:r>
          </a:p>
          <a:p>
            <a:pPr marL="990600" lvl="1" indent="-533400">
              <a:lnSpc>
                <a:spcPct val="90000"/>
              </a:lnSpc>
            </a:pPr>
            <a:endParaRPr lang="en-US" sz="2000"/>
          </a:p>
          <a:p>
            <a:pPr marL="609600" indent="-609600">
              <a:lnSpc>
                <a:spcPct val="90000"/>
              </a:lnSpc>
            </a:pPr>
            <a:r>
              <a:rPr lang="en-US" sz="2400"/>
              <a:t>Tasks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/>
              <a:t>Classification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/>
              <a:t>Discrimination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/>
              <a:t>Estimation </a:t>
            </a:r>
            <a:endParaRPr lang="en-US" sz="2000" smtClean="0"/>
          </a:p>
          <a:p>
            <a:pPr marL="990600" lvl="1" indent="-533400">
              <a:lnSpc>
                <a:spcPct val="90000"/>
              </a:lnSpc>
            </a:pPr>
            <a:endParaRPr lang="en-US" sz="2000"/>
          </a:p>
          <a:p>
            <a:pPr marL="609600" indent="-609600">
              <a:lnSpc>
                <a:spcPct val="90000"/>
              </a:lnSpc>
            </a:pPr>
            <a:r>
              <a:rPr lang="en-US" sz="2400"/>
              <a:t>2 </a:t>
            </a:r>
            <a:r>
              <a:rPr lang="en-US" sz="2400" smtClean="0"/>
              <a:t>main types </a:t>
            </a:r>
            <a:r>
              <a:rPr lang="en-US" sz="2400"/>
              <a:t>of networks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/>
              <a:t>Feed forward Neural Networks</a:t>
            </a:r>
          </a:p>
          <a:p>
            <a:pPr marL="990600" lvl="1" indent="-533400">
              <a:lnSpc>
                <a:spcPct val="90000"/>
              </a:lnSpc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Recurrent Neural </a:t>
            </a:r>
            <a:r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95625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133518"/>
            <a:ext cx="8229600" cy="1143000"/>
          </a:xfrm>
        </p:spPr>
        <p:txBody>
          <a:bodyPr/>
          <a:lstStyle/>
          <a:p>
            <a:r>
              <a:rPr lang="en-US"/>
              <a:t>Feed Forward Neural Networks</a:t>
            </a:r>
          </a:p>
        </p:txBody>
      </p:sp>
      <p:sp>
        <p:nvSpPr>
          <p:cNvPr id="205870" name="Rectangle 1070"/>
          <p:cNvSpPr>
            <a:spLocks noGrp="1" noChangeArrowheads="1"/>
          </p:cNvSpPr>
          <p:nvPr>
            <p:ph type="body" sz="half" idx="2"/>
          </p:nvPr>
        </p:nvSpPr>
        <p:spPr>
          <a:xfrm>
            <a:off x="4961753" y="2133601"/>
            <a:ext cx="4038600" cy="4638466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3300"/>
                </a:solidFill>
              </a14:hiddenFill>
            </a:ext>
          </a:extLst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/>
              <a:t>The information is propagated from the inputs to the </a:t>
            </a:r>
            <a:r>
              <a:rPr lang="en-US" sz="2400" smtClean="0"/>
              <a:t>outputs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Directed Acyclic Graph (DAG)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400" smtClean="0"/>
              <a:t>Computes one or more non-linear </a:t>
            </a:r>
            <a:r>
              <a:rPr lang="en-US" sz="2400"/>
              <a:t>functions </a:t>
            </a:r>
            <a:endParaRPr lang="en-US" sz="2400" smtClean="0"/>
          </a:p>
          <a:p>
            <a:pPr lvl="1">
              <a:lnSpc>
                <a:spcPct val="90000"/>
              </a:lnSpc>
            </a:pPr>
            <a:r>
              <a:rPr lang="en-US" sz="2000" smtClean="0">
                <a:solidFill>
                  <a:srgbClr val="000000"/>
                </a:solidFill>
              </a:rPr>
              <a:t>Computation is carried out by </a:t>
            </a:r>
            <a:r>
              <a:rPr lang="en-US" sz="2000" smtClean="0"/>
              <a:t>composition of </a:t>
            </a:r>
            <a:r>
              <a:rPr lang="en-US" sz="2000" smtClean="0">
                <a:solidFill>
                  <a:srgbClr val="000000"/>
                </a:solidFill>
              </a:rPr>
              <a:t>some number of </a:t>
            </a:r>
            <a:r>
              <a:rPr lang="en-US" sz="2000" smtClean="0"/>
              <a:t>algebraic functions implemented by the connections, weights and biases of the hidden and output layers</a:t>
            </a:r>
          </a:p>
          <a:p>
            <a:pPr lvl="1">
              <a:lnSpc>
                <a:spcPct val="90000"/>
              </a:lnSpc>
            </a:pPr>
            <a:endParaRPr lang="en-US" sz="2000" smtClean="0"/>
          </a:p>
          <a:p>
            <a:pPr>
              <a:lnSpc>
                <a:spcPct val="90000"/>
              </a:lnSpc>
            </a:pPr>
            <a:r>
              <a:rPr lang="en-US" sz="2400" smtClean="0"/>
              <a:t>Hidden layers compute intermediate representations</a:t>
            </a:r>
          </a:p>
          <a:p>
            <a:pPr lvl="1">
              <a:lnSpc>
                <a:spcPct val="90000"/>
              </a:lnSpc>
            </a:pPr>
            <a:r>
              <a:rPr lang="en-US" sz="2100" smtClean="0"/>
              <a:t>Dimension reduction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400"/>
              <a:t>Time has no </a:t>
            </a:r>
            <a:r>
              <a:rPr lang="en-US" sz="2400" smtClean="0"/>
              <a:t>role -- no cycles between </a:t>
            </a:r>
            <a:r>
              <a:rPr lang="en-US" sz="2400"/>
              <a:t>outputs and </a:t>
            </a:r>
            <a:r>
              <a:rPr lang="en-US" sz="2400" smtClean="0"/>
              <a:t>inputs</a:t>
            </a:r>
            <a:endParaRPr lang="en-US" sz="2400"/>
          </a:p>
        </p:txBody>
      </p:sp>
      <p:sp>
        <p:nvSpPr>
          <p:cNvPr id="205828" name="Oval 1028"/>
          <p:cNvSpPr>
            <a:spLocks noChangeArrowheads="1"/>
          </p:cNvSpPr>
          <p:nvPr/>
        </p:nvSpPr>
        <p:spPr bwMode="auto">
          <a:xfrm>
            <a:off x="1116013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29" name="Oval 1029"/>
          <p:cNvSpPr>
            <a:spLocks noChangeArrowheads="1"/>
          </p:cNvSpPr>
          <p:nvPr/>
        </p:nvSpPr>
        <p:spPr bwMode="auto">
          <a:xfrm>
            <a:off x="1692275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0" name="Oval 1030"/>
          <p:cNvSpPr>
            <a:spLocks noChangeArrowheads="1"/>
          </p:cNvSpPr>
          <p:nvPr/>
        </p:nvSpPr>
        <p:spPr bwMode="auto">
          <a:xfrm>
            <a:off x="22685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1" name="Oval 1031"/>
          <p:cNvSpPr>
            <a:spLocks noChangeArrowheads="1"/>
          </p:cNvSpPr>
          <p:nvPr/>
        </p:nvSpPr>
        <p:spPr bwMode="auto">
          <a:xfrm>
            <a:off x="29162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2" name="Oval 1032"/>
          <p:cNvSpPr>
            <a:spLocks noChangeArrowheads="1"/>
          </p:cNvSpPr>
          <p:nvPr/>
        </p:nvSpPr>
        <p:spPr bwMode="auto">
          <a:xfrm>
            <a:off x="3563938" y="43656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3" name="Oval 1033"/>
          <p:cNvSpPr>
            <a:spLocks noChangeArrowheads="1"/>
          </p:cNvSpPr>
          <p:nvPr/>
        </p:nvSpPr>
        <p:spPr bwMode="auto">
          <a:xfrm>
            <a:off x="1116013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4" name="Oval 1034"/>
          <p:cNvSpPr>
            <a:spLocks noChangeArrowheads="1"/>
          </p:cNvSpPr>
          <p:nvPr/>
        </p:nvSpPr>
        <p:spPr bwMode="auto">
          <a:xfrm>
            <a:off x="1692275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5" name="Oval 1035"/>
          <p:cNvSpPr>
            <a:spLocks noChangeArrowheads="1"/>
          </p:cNvSpPr>
          <p:nvPr/>
        </p:nvSpPr>
        <p:spPr bwMode="auto">
          <a:xfrm>
            <a:off x="22685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6" name="Oval 1036"/>
          <p:cNvSpPr>
            <a:spLocks noChangeArrowheads="1"/>
          </p:cNvSpPr>
          <p:nvPr/>
        </p:nvSpPr>
        <p:spPr bwMode="auto">
          <a:xfrm>
            <a:off x="29162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7" name="Oval 1037"/>
          <p:cNvSpPr>
            <a:spLocks noChangeArrowheads="1"/>
          </p:cNvSpPr>
          <p:nvPr/>
        </p:nvSpPr>
        <p:spPr bwMode="auto">
          <a:xfrm>
            <a:off x="3563938" y="35020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8" name="Rectangle 1038"/>
          <p:cNvSpPr>
            <a:spLocks noChangeArrowheads="1"/>
          </p:cNvSpPr>
          <p:nvPr/>
        </p:nvSpPr>
        <p:spPr bwMode="auto">
          <a:xfrm>
            <a:off x="53975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9" name="Rectangle 1039"/>
          <p:cNvSpPr>
            <a:spLocks noChangeArrowheads="1"/>
          </p:cNvSpPr>
          <p:nvPr/>
        </p:nvSpPr>
        <p:spPr bwMode="auto">
          <a:xfrm>
            <a:off x="1044575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0" name="Rectangle 1040"/>
          <p:cNvSpPr>
            <a:spLocks noChangeArrowheads="1"/>
          </p:cNvSpPr>
          <p:nvPr/>
        </p:nvSpPr>
        <p:spPr bwMode="auto">
          <a:xfrm>
            <a:off x="16208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1" name="Rectangle 1041"/>
          <p:cNvSpPr>
            <a:spLocks noChangeArrowheads="1"/>
          </p:cNvSpPr>
          <p:nvPr/>
        </p:nvSpPr>
        <p:spPr bwMode="auto">
          <a:xfrm>
            <a:off x="21971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2" name="Rectangle 1042"/>
          <p:cNvSpPr>
            <a:spLocks noChangeArrowheads="1"/>
          </p:cNvSpPr>
          <p:nvPr/>
        </p:nvSpPr>
        <p:spPr bwMode="auto">
          <a:xfrm>
            <a:off x="2773363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3" name="Rectangle 1043"/>
          <p:cNvSpPr>
            <a:spLocks noChangeArrowheads="1"/>
          </p:cNvSpPr>
          <p:nvPr/>
        </p:nvSpPr>
        <p:spPr bwMode="auto">
          <a:xfrm>
            <a:off x="3348038" y="5518150"/>
            <a:ext cx="287337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4" name="Rectangle 1044"/>
          <p:cNvSpPr>
            <a:spLocks noChangeArrowheads="1"/>
          </p:cNvSpPr>
          <p:nvPr/>
        </p:nvSpPr>
        <p:spPr bwMode="auto">
          <a:xfrm>
            <a:off x="3924300" y="5518150"/>
            <a:ext cx="287338" cy="287338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5" name="Oval 1045"/>
          <p:cNvSpPr>
            <a:spLocks noChangeArrowheads="1"/>
          </p:cNvSpPr>
          <p:nvPr/>
        </p:nvSpPr>
        <p:spPr bwMode="auto">
          <a:xfrm>
            <a:off x="19796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6" name="Oval 1046"/>
          <p:cNvSpPr>
            <a:spLocks noChangeArrowheads="1"/>
          </p:cNvSpPr>
          <p:nvPr/>
        </p:nvSpPr>
        <p:spPr bwMode="auto">
          <a:xfrm>
            <a:off x="2627313" y="2638425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47" name="Line 1047"/>
          <p:cNvSpPr>
            <a:spLocks noChangeShapeType="1"/>
          </p:cNvSpPr>
          <p:nvPr/>
        </p:nvSpPr>
        <p:spPr bwMode="auto">
          <a:xfrm flipV="1">
            <a:off x="13319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48" name="Line 1048"/>
          <p:cNvSpPr>
            <a:spLocks noChangeShapeType="1"/>
          </p:cNvSpPr>
          <p:nvPr/>
        </p:nvSpPr>
        <p:spPr bwMode="auto">
          <a:xfrm flipV="1">
            <a:off x="1979613" y="3068638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49" name="Line 1049"/>
          <p:cNvSpPr>
            <a:spLocks noChangeShapeType="1"/>
          </p:cNvSpPr>
          <p:nvPr/>
        </p:nvSpPr>
        <p:spPr bwMode="auto">
          <a:xfrm flipV="1">
            <a:off x="1979613" y="3068638"/>
            <a:ext cx="8636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0" name="Line 1050"/>
          <p:cNvSpPr>
            <a:spLocks noChangeShapeType="1"/>
          </p:cNvSpPr>
          <p:nvPr/>
        </p:nvSpPr>
        <p:spPr bwMode="auto">
          <a:xfrm flipH="1" flipV="1">
            <a:off x="21955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1" name="Line 1051"/>
          <p:cNvSpPr>
            <a:spLocks noChangeShapeType="1"/>
          </p:cNvSpPr>
          <p:nvPr/>
        </p:nvSpPr>
        <p:spPr bwMode="auto">
          <a:xfrm flipH="1" flipV="1">
            <a:off x="21955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2" name="Line 1052"/>
          <p:cNvSpPr>
            <a:spLocks noChangeShapeType="1"/>
          </p:cNvSpPr>
          <p:nvPr/>
        </p:nvSpPr>
        <p:spPr bwMode="auto">
          <a:xfrm flipH="1" flipV="1">
            <a:off x="2195513" y="3068638"/>
            <a:ext cx="15843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3" name="Line 1053"/>
          <p:cNvSpPr>
            <a:spLocks noChangeShapeType="1"/>
          </p:cNvSpPr>
          <p:nvPr/>
        </p:nvSpPr>
        <p:spPr bwMode="auto">
          <a:xfrm flipV="1">
            <a:off x="1331913" y="3068638"/>
            <a:ext cx="15113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4" name="Line 1054"/>
          <p:cNvSpPr>
            <a:spLocks noChangeShapeType="1"/>
          </p:cNvSpPr>
          <p:nvPr/>
        </p:nvSpPr>
        <p:spPr bwMode="auto">
          <a:xfrm flipV="1">
            <a:off x="2484438" y="3068638"/>
            <a:ext cx="35877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5" name="Line 1055"/>
          <p:cNvSpPr>
            <a:spLocks noChangeShapeType="1"/>
          </p:cNvSpPr>
          <p:nvPr/>
        </p:nvSpPr>
        <p:spPr bwMode="auto">
          <a:xfrm flipH="1" flipV="1">
            <a:off x="2843213" y="3068638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6" name="Line 1056"/>
          <p:cNvSpPr>
            <a:spLocks noChangeShapeType="1"/>
          </p:cNvSpPr>
          <p:nvPr/>
        </p:nvSpPr>
        <p:spPr bwMode="auto">
          <a:xfrm flipH="1" flipV="1">
            <a:off x="2843213" y="3068638"/>
            <a:ext cx="9366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7" name="Line 1057"/>
          <p:cNvSpPr>
            <a:spLocks noChangeShapeType="1"/>
          </p:cNvSpPr>
          <p:nvPr/>
        </p:nvSpPr>
        <p:spPr bwMode="auto">
          <a:xfrm flipV="1">
            <a:off x="684213" y="4797425"/>
            <a:ext cx="64770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8" name="Line 1058"/>
          <p:cNvSpPr>
            <a:spLocks noChangeShapeType="1"/>
          </p:cNvSpPr>
          <p:nvPr/>
        </p:nvSpPr>
        <p:spPr bwMode="auto">
          <a:xfrm flipV="1">
            <a:off x="684213" y="4797425"/>
            <a:ext cx="1223962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59" name="Line 1059"/>
          <p:cNvSpPr>
            <a:spLocks noChangeShapeType="1"/>
          </p:cNvSpPr>
          <p:nvPr/>
        </p:nvSpPr>
        <p:spPr bwMode="auto">
          <a:xfrm flipV="1">
            <a:off x="684213" y="4797425"/>
            <a:ext cx="18002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0" name="Line 1060"/>
          <p:cNvSpPr>
            <a:spLocks noChangeShapeType="1"/>
          </p:cNvSpPr>
          <p:nvPr/>
        </p:nvSpPr>
        <p:spPr bwMode="auto">
          <a:xfrm flipV="1">
            <a:off x="755650" y="4797425"/>
            <a:ext cx="23764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1" name="Line 1061"/>
          <p:cNvSpPr>
            <a:spLocks noChangeShapeType="1"/>
          </p:cNvSpPr>
          <p:nvPr/>
        </p:nvSpPr>
        <p:spPr bwMode="auto">
          <a:xfrm flipV="1">
            <a:off x="755650" y="4797425"/>
            <a:ext cx="30241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2" name="Line 1062"/>
          <p:cNvSpPr>
            <a:spLocks noChangeShapeType="1"/>
          </p:cNvSpPr>
          <p:nvPr/>
        </p:nvSpPr>
        <p:spPr bwMode="auto">
          <a:xfrm flipH="1" flipV="1">
            <a:off x="1331913" y="4797425"/>
            <a:ext cx="2736850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3" name="Line 1063"/>
          <p:cNvSpPr>
            <a:spLocks noChangeShapeType="1"/>
          </p:cNvSpPr>
          <p:nvPr/>
        </p:nvSpPr>
        <p:spPr bwMode="auto">
          <a:xfrm flipH="1" flipV="1">
            <a:off x="1908175" y="4797425"/>
            <a:ext cx="21605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4" name="Line 1064"/>
          <p:cNvSpPr>
            <a:spLocks noChangeShapeType="1"/>
          </p:cNvSpPr>
          <p:nvPr/>
        </p:nvSpPr>
        <p:spPr bwMode="auto">
          <a:xfrm flipH="1" flipV="1">
            <a:off x="2484438" y="4797425"/>
            <a:ext cx="15843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5" name="Line 1065"/>
          <p:cNvSpPr>
            <a:spLocks noChangeShapeType="1"/>
          </p:cNvSpPr>
          <p:nvPr/>
        </p:nvSpPr>
        <p:spPr bwMode="auto">
          <a:xfrm flipH="1" flipV="1">
            <a:off x="3132138" y="4797425"/>
            <a:ext cx="9366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6" name="Line 1066"/>
          <p:cNvSpPr>
            <a:spLocks noChangeShapeType="1"/>
          </p:cNvSpPr>
          <p:nvPr/>
        </p:nvSpPr>
        <p:spPr bwMode="auto">
          <a:xfrm flipH="1" flipV="1">
            <a:off x="3779838" y="4797425"/>
            <a:ext cx="2889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7" name="Line 1067"/>
          <p:cNvSpPr>
            <a:spLocks noChangeShapeType="1"/>
          </p:cNvSpPr>
          <p:nvPr/>
        </p:nvSpPr>
        <p:spPr bwMode="auto">
          <a:xfrm flipV="1">
            <a:off x="21955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68" name="Line 1068"/>
          <p:cNvSpPr>
            <a:spLocks noChangeShapeType="1"/>
          </p:cNvSpPr>
          <p:nvPr/>
        </p:nvSpPr>
        <p:spPr bwMode="auto">
          <a:xfrm flipV="1">
            <a:off x="2843213" y="21336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1" name="Line 1071"/>
          <p:cNvSpPr>
            <a:spLocks noChangeShapeType="1"/>
          </p:cNvSpPr>
          <p:nvPr/>
        </p:nvSpPr>
        <p:spPr bwMode="auto">
          <a:xfrm flipV="1"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2" name="Line 1072"/>
          <p:cNvSpPr>
            <a:spLocks noChangeShapeType="1"/>
          </p:cNvSpPr>
          <p:nvPr/>
        </p:nvSpPr>
        <p:spPr bwMode="auto">
          <a:xfrm flipV="1">
            <a:off x="13319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3" name="Line 1073"/>
          <p:cNvSpPr>
            <a:spLocks noChangeShapeType="1"/>
          </p:cNvSpPr>
          <p:nvPr/>
        </p:nvSpPr>
        <p:spPr bwMode="auto">
          <a:xfrm flipV="1"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4" name="Line 1074"/>
          <p:cNvSpPr>
            <a:spLocks noChangeShapeType="1"/>
          </p:cNvSpPr>
          <p:nvPr/>
        </p:nvSpPr>
        <p:spPr bwMode="auto">
          <a:xfrm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5" name="Line 1075"/>
          <p:cNvSpPr>
            <a:spLocks noChangeShapeType="1"/>
          </p:cNvSpPr>
          <p:nvPr/>
        </p:nvSpPr>
        <p:spPr bwMode="auto">
          <a:xfrm flipV="1">
            <a:off x="1331913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6" name="Line 1076"/>
          <p:cNvSpPr>
            <a:spLocks noChangeShapeType="1"/>
          </p:cNvSpPr>
          <p:nvPr/>
        </p:nvSpPr>
        <p:spPr bwMode="auto">
          <a:xfrm>
            <a:off x="1331913" y="3933825"/>
            <a:ext cx="24479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7" name="Line 1077"/>
          <p:cNvSpPr>
            <a:spLocks noChangeShapeType="1"/>
          </p:cNvSpPr>
          <p:nvPr/>
        </p:nvSpPr>
        <p:spPr bwMode="auto">
          <a:xfrm>
            <a:off x="19081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8" name="Line 1078"/>
          <p:cNvSpPr>
            <a:spLocks noChangeShapeType="1"/>
          </p:cNvSpPr>
          <p:nvPr/>
        </p:nvSpPr>
        <p:spPr bwMode="auto">
          <a:xfrm>
            <a:off x="2484438" y="3933825"/>
            <a:ext cx="1366837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79" name="Line 1079"/>
          <p:cNvSpPr>
            <a:spLocks noChangeShapeType="1"/>
          </p:cNvSpPr>
          <p:nvPr/>
        </p:nvSpPr>
        <p:spPr bwMode="auto">
          <a:xfrm>
            <a:off x="31321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0" name="Line 1080"/>
          <p:cNvSpPr>
            <a:spLocks noChangeShapeType="1"/>
          </p:cNvSpPr>
          <p:nvPr/>
        </p:nvSpPr>
        <p:spPr bwMode="auto">
          <a:xfrm>
            <a:off x="37798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1" name="Line 1081"/>
          <p:cNvSpPr>
            <a:spLocks noChangeShapeType="1"/>
          </p:cNvSpPr>
          <p:nvPr/>
        </p:nvSpPr>
        <p:spPr bwMode="auto">
          <a:xfrm flipH="1" flipV="1">
            <a:off x="1331913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2" name="Line 1082"/>
          <p:cNvSpPr>
            <a:spLocks noChangeShapeType="1"/>
          </p:cNvSpPr>
          <p:nvPr/>
        </p:nvSpPr>
        <p:spPr bwMode="auto">
          <a:xfrm flipV="1">
            <a:off x="1908175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3" name="Line 1083"/>
          <p:cNvSpPr>
            <a:spLocks noChangeShapeType="1"/>
          </p:cNvSpPr>
          <p:nvPr/>
        </p:nvSpPr>
        <p:spPr bwMode="auto">
          <a:xfrm flipV="1"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4" name="Line 1084"/>
          <p:cNvSpPr>
            <a:spLocks noChangeShapeType="1"/>
          </p:cNvSpPr>
          <p:nvPr/>
        </p:nvSpPr>
        <p:spPr bwMode="auto">
          <a:xfrm flipV="1"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5" name="Line 1085"/>
          <p:cNvSpPr>
            <a:spLocks noChangeShapeType="1"/>
          </p:cNvSpPr>
          <p:nvPr/>
        </p:nvSpPr>
        <p:spPr bwMode="auto">
          <a:xfrm flipV="1">
            <a:off x="1979613" y="3933825"/>
            <a:ext cx="18002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6" name="Line 1086"/>
          <p:cNvSpPr>
            <a:spLocks noChangeShapeType="1"/>
          </p:cNvSpPr>
          <p:nvPr/>
        </p:nvSpPr>
        <p:spPr bwMode="auto">
          <a:xfrm>
            <a:off x="1331913" y="3933825"/>
            <a:ext cx="1152525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7" name="Line 1087"/>
          <p:cNvSpPr>
            <a:spLocks noChangeShapeType="1"/>
          </p:cNvSpPr>
          <p:nvPr/>
        </p:nvSpPr>
        <p:spPr bwMode="auto">
          <a:xfrm>
            <a:off x="1908175" y="3933825"/>
            <a:ext cx="5762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8" name="Line 1088"/>
          <p:cNvSpPr>
            <a:spLocks noChangeShapeType="1"/>
          </p:cNvSpPr>
          <p:nvPr/>
        </p:nvSpPr>
        <p:spPr bwMode="auto">
          <a:xfrm>
            <a:off x="24844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89" name="Line 1089"/>
          <p:cNvSpPr>
            <a:spLocks noChangeShapeType="1"/>
          </p:cNvSpPr>
          <p:nvPr/>
        </p:nvSpPr>
        <p:spPr bwMode="auto">
          <a:xfrm flipV="1"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0" name="Line 1090"/>
          <p:cNvSpPr>
            <a:spLocks noChangeShapeType="1"/>
          </p:cNvSpPr>
          <p:nvPr/>
        </p:nvSpPr>
        <p:spPr bwMode="auto">
          <a:xfrm flipV="1">
            <a:off x="2484438" y="3933825"/>
            <a:ext cx="12954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1" name="Line 1091"/>
          <p:cNvSpPr>
            <a:spLocks noChangeShapeType="1"/>
          </p:cNvSpPr>
          <p:nvPr/>
        </p:nvSpPr>
        <p:spPr bwMode="auto">
          <a:xfrm>
            <a:off x="1260475" y="3933825"/>
            <a:ext cx="18716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2" name="Line 1092"/>
          <p:cNvSpPr>
            <a:spLocks noChangeShapeType="1"/>
          </p:cNvSpPr>
          <p:nvPr/>
        </p:nvSpPr>
        <p:spPr bwMode="auto">
          <a:xfrm>
            <a:off x="1908175" y="3933825"/>
            <a:ext cx="1223963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3" name="Line 1093"/>
          <p:cNvSpPr>
            <a:spLocks noChangeShapeType="1"/>
          </p:cNvSpPr>
          <p:nvPr/>
        </p:nvSpPr>
        <p:spPr bwMode="auto">
          <a:xfrm>
            <a:off x="2484438" y="3933825"/>
            <a:ext cx="64770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4" name="Line 1094"/>
          <p:cNvSpPr>
            <a:spLocks noChangeShapeType="1"/>
          </p:cNvSpPr>
          <p:nvPr/>
        </p:nvSpPr>
        <p:spPr bwMode="auto">
          <a:xfrm>
            <a:off x="3132138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5" name="Line 1095"/>
          <p:cNvSpPr>
            <a:spLocks noChangeShapeType="1"/>
          </p:cNvSpPr>
          <p:nvPr/>
        </p:nvSpPr>
        <p:spPr bwMode="auto">
          <a:xfrm flipV="1">
            <a:off x="3132138" y="3933825"/>
            <a:ext cx="576262" cy="431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6" name="Line 1096"/>
          <p:cNvSpPr>
            <a:spLocks noChangeShapeType="1"/>
          </p:cNvSpPr>
          <p:nvPr/>
        </p:nvSpPr>
        <p:spPr bwMode="auto">
          <a:xfrm flipV="1">
            <a:off x="1187450" y="4797425"/>
            <a:ext cx="144463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7" name="Line 1097"/>
          <p:cNvSpPr>
            <a:spLocks noChangeShapeType="1"/>
          </p:cNvSpPr>
          <p:nvPr/>
        </p:nvSpPr>
        <p:spPr bwMode="auto">
          <a:xfrm flipV="1">
            <a:off x="1187450" y="4797425"/>
            <a:ext cx="720725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8" name="Line 1098"/>
          <p:cNvSpPr>
            <a:spLocks noChangeShapeType="1"/>
          </p:cNvSpPr>
          <p:nvPr/>
        </p:nvSpPr>
        <p:spPr bwMode="auto">
          <a:xfrm flipV="1">
            <a:off x="1187450" y="4797425"/>
            <a:ext cx="12969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899" name="Line 1099"/>
          <p:cNvSpPr>
            <a:spLocks noChangeShapeType="1"/>
          </p:cNvSpPr>
          <p:nvPr/>
        </p:nvSpPr>
        <p:spPr bwMode="auto">
          <a:xfrm flipV="1">
            <a:off x="1187450" y="4797425"/>
            <a:ext cx="1944688" cy="7191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5901" name="Text Box 1101"/>
          <p:cNvSpPr txBox="1">
            <a:spLocks noChangeArrowheads="1"/>
          </p:cNvSpPr>
          <p:nvPr/>
        </p:nvSpPr>
        <p:spPr bwMode="auto">
          <a:xfrm>
            <a:off x="468313" y="579913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1</a:t>
            </a:r>
          </a:p>
        </p:txBody>
      </p:sp>
      <p:sp>
        <p:nvSpPr>
          <p:cNvPr id="205902" name="Text Box 1102"/>
          <p:cNvSpPr txBox="1">
            <a:spLocks noChangeArrowheads="1"/>
          </p:cNvSpPr>
          <p:nvPr/>
        </p:nvSpPr>
        <p:spPr bwMode="auto">
          <a:xfrm>
            <a:off x="971550" y="5805488"/>
            <a:ext cx="364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2</a:t>
            </a:r>
          </a:p>
        </p:txBody>
      </p:sp>
      <p:sp>
        <p:nvSpPr>
          <p:cNvPr id="205903" name="Text Box 1103"/>
          <p:cNvSpPr txBox="1">
            <a:spLocks noChangeArrowheads="1"/>
          </p:cNvSpPr>
          <p:nvPr/>
        </p:nvSpPr>
        <p:spPr bwMode="auto">
          <a:xfrm>
            <a:off x="3930650" y="5805488"/>
            <a:ext cx="3654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n</a:t>
            </a:r>
          </a:p>
        </p:txBody>
      </p:sp>
      <p:sp>
        <p:nvSpPr>
          <p:cNvPr id="205904" name="Text Box 1104"/>
          <p:cNvSpPr txBox="1">
            <a:spLocks noChangeArrowheads="1"/>
          </p:cNvSpPr>
          <p:nvPr/>
        </p:nvSpPr>
        <p:spPr bwMode="auto">
          <a:xfrm>
            <a:off x="1979613" y="5805488"/>
            <a:ext cx="1793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…..</a:t>
            </a:r>
          </a:p>
        </p:txBody>
      </p:sp>
      <p:sp>
        <p:nvSpPr>
          <p:cNvPr id="205905" name="Text Box 1105"/>
          <p:cNvSpPr txBox="1">
            <a:spLocks noChangeArrowheads="1"/>
          </p:cNvSpPr>
          <p:nvPr/>
        </p:nvSpPr>
        <p:spPr bwMode="auto">
          <a:xfrm>
            <a:off x="0" y="4076700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1st hidden </a:t>
            </a:r>
          </a:p>
          <a:p>
            <a:r>
              <a:rPr lang="en-US"/>
              <a:t>layer</a:t>
            </a:r>
          </a:p>
        </p:txBody>
      </p:sp>
      <p:sp>
        <p:nvSpPr>
          <p:cNvPr id="205906" name="Text Box 1106"/>
          <p:cNvSpPr txBox="1">
            <a:spLocks noChangeArrowheads="1"/>
          </p:cNvSpPr>
          <p:nvPr/>
        </p:nvSpPr>
        <p:spPr bwMode="auto">
          <a:xfrm>
            <a:off x="0" y="3148013"/>
            <a:ext cx="15478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2nd hidden</a:t>
            </a:r>
          </a:p>
          <a:p>
            <a:r>
              <a:rPr lang="en-US"/>
              <a:t>layer</a:t>
            </a:r>
          </a:p>
        </p:txBody>
      </p:sp>
      <p:sp>
        <p:nvSpPr>
          <p:cNvPr id="205907" name="Text Box 1107"/>
          <p:cNvSpPr txBox="1">
            <a:spLocks noChangeArrowheads="1"/>
          </p:cNvSpPr>
          <p:nvPr/>
        </p:nvSpPr>
        <p:spPr bwMode="auto">
          <a:xfrm>
            <a:off x="-36513" y="2349500"/>
            <a:ext cx="1547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Output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476557"/>
            <a:ext cx="585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We say that the input data, or features, are </a:t>
            </a:r>
            <a:r>
              <a:rPr lang="en-US" i="1" smtClean="0">
                <a:solidFill>
                  <a:srgbClr val="FF0000"/>
                </a:solidFill>
              </a:rPr>
              <a:t>n </a:t>
            </a:r>
            <a:r>
              <a:rPr lang="en-US" smtClean="0">
                <a:solidFill>
                  <a:srgbClr val="FF0000"/>
                </a:solidFill>
              </a:rPr>
              <a:t>dimensional</a:t>
            </a:r>
            <a:endParaRPr 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03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Deep Feed Forward Neural Nets </a:t>
            </a:r>
            <a:br>
              <a:rPr lang="en-US" smtClean="0"/>
            </a:br>
            <a:r>
              <a:rPr lang="en-US" sz="3100"/>
              <a:t>(</a:t>
            </a:r>
            <a:r>
              <a:rPr lang="en-US" sz="3100" smtClean="0"/>
              <a:t>in 1 Slide (</a:t>
            </a:r>
            <a:r>
              <a:rPr lang="en-US" sz="3100" smtClean="0">
                <a:sym typeface="Wingdings"/>
              </a:rPr>
              <a:t>))</a:t>
            </a:r>
            <a:endParaRPr lang="en-US" sz="3100"/>
          </a:p>
        </p:txBody>
      </p:sp>
      <p:pic>
        <p:nvPicPr>
          <p:cNvPr id="6" name="Picture 5" descr="N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1417638"/>
            <a:ext cx="3852059" cy="2481676"/>
          </a:xfrm>
          <a:prstGeom prst="rect">
            <a:avLst/>
          </a:prstGeom>
        </p:spPr>
      </p:pic>
      <p:pic>
        <p:nvPicPr>
          <p:cNvPr id="10" name="Picture 9" descr="activation_func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34" y="3771402"/>
            <a:ext cx="3613701" cy="2770773"/>
          </a:xfrm>
          <a:prstGeom prst="rect">
            <a:avLst/>
          </a:prstGeom>
        </p:spPr>
      </p:pic>
      <p:pic>
        <p:nvPicPr>
          <p:cNvPr id="3" name="Picture 2" descr="Error_surface_of_a_linear_neuron_with_two_input_weigh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7" y="4499138"/>
            <a:ext cx="3888243" cy="2168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331" y="5299812"/>
            <a:ext cx="3940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So what then is learning?</a:t>
            </a:r>
            <a:endParaRPr lang="en-US" sz="2800" b="1"/>
          </a:p>
        </p:txBody>
      </p:sp>
      <p:sp>
        <p:nvSpPr>
          <p:cNvPr id="9" name="TextBox 8"/>
          <p:cNvSpPr txBox="1"/>
          <p:nvPr/>
        </p:nvSpPr>
        <p:spPr>
          <a:xfrm rot="19642046">
            <a:off x="5633789" y="3431771"/>
            <a:ext cx="34518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Where do the weights come from?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7693" y="1417638"/>
            <a:ext cx="5413722" cy="3557774"/>
            <a:chOff x="97693" y="1417638"/>
            <a:chExt cx="5413722" cy="3557774"/>
          </a:xfrm>
        </p:grpSpPr>
        <p:grpSp>
          <p:nvGrpSpPr>
            <p:cNvPr id="26" name="Group 25"/>
            <p:cNvGrpSpPr/>
            <p:nvPr/>
          </p:nvGrpSpPr>
          <p:grpSpPr>
            <a:xfrm>
              <a:off x="97693" y="1417638"/>
              <a:ext cx="5413722" cy="3010542"/>
              <a:chOff x="97693" y="1417638"/>
              <a:chExt cx="5413722" cy="301054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97693" y="1417638"/>
                <a:ext cx="5413722" cy="3010542"/>
                <a:chOff x="97693" y="1417638"/>
                <a:chExt cx="5413722" cy="3010542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97693" y="1417638"/>
                  <a:ext cx="5192275" cy="3010542"/>
                  <a:chOff x="97693" y="1417638"/>
                  <a:chExt cx="5192275" cy="3010542"/>
                </a:xfrm>
              </p:grpSpPr>
              <p:pic>
                <p:nvPicPr>
                  <p:cNvPr id="8" name="Picture 7" descr="NN1__1.gi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693" y="1417638"/>
                    <a:ext cx="4640216" cy="3010542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620163" y="2785056"/>
                    <a:ext cx="669805" cy="307777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i="1" smtClean="0"/>
                      <a:t>h</a:t>
                    </a:r>
                    <a:r>
                      <a:rPr lang="en-US" sz="1400" baseline="-25000" smtClean="0"/>
                      <a:t>θ</a:t>
                    </a:r>
                    <a:r>
                      <a:rPr lang="en-US" sz="1400" i="1" smtClean="0"/>
                      <a:t>(x</a:t>
                    </a:r>
                    <a:r>
                      <a:rPr lang="en-US" sz="1400" i="1" baseline="30000" smtClean="0"/>
                      <a:t>(i)</a:t>
                    </a:r>
                    <a:r>
                      <a:rPr lang="en-US" sz="1400" i="1" smtClean="0"/>
                      <a:t>)</a:t>
                    </a:r>
                    <a:endParaRPr lang="en-US" sz="1400" i="1" baseline="-25000"/>
                  </a:p>
                </p:txBody>
              </p:sp>
            </p:grpSp>
            <p:cxnSp>
              <p:nvCxnSpPr>
                <p:cNvPr id="18" name="Straight Arrow Connector 17"/>
                <p:cNvCxnSpPr/>
                <p:nvPr/>
              </p:nvCxnSpPr>
              <p:spPr>
                <a:xfrm flipV="1">
                  <a:off x="4956767" y="3228332"/>
                  <a:ext cx="0" cy="388105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4423858" y="3616437"/>
                  <a:ext cx="10875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/>
                    <a:t>hypothesis</a:t>
                  </a:r>
                  <a:endParaRPr lang="en-US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620163" y="2348574"/>
                <a:ext cx="740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smtClean="0"/>
                  <a:t>(x</a:t>
                </a:r>
                <a:r>
                  <a:rPr lang="en-US" sz="1400" i="1" baseline="30000" smtClean="0"/>
                  <a:t>(i)</a:t>
                </a:r>
                <a:r>
                  <a:rPr lang="en-US" sz="1400" i="1" smtClean="0"/>
                  <a:t>,y</a:t>
                </a:r>
                <a:r>
                  <a:rPr lang="en-US" sz="1400" i="1" baseline="30000" smtClean="0"/>
                  <a:t>(i)</a:t>
                </a:r>
                <a:r>
                  <a:rPr lang="en-US" sz="1400" i="1" smtClean="0"/>
                  <a:t>)</a:t>
                </a:r>
                <a:endParaRPr lang="en-US" sz="1400" i="1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225176" y="4499138"/>
              <a:ext cx="216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Forward Propagation</a:t>
              </a:r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449294" y="4975412"/>
              <a:ext cx="14343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52872" y="3228332"/>
            <a:ext cx="5599610" cy="3595738"/>
            <a:chOff x="252872" y="3228332"/>
            <a:chExt cx="5599610" cy="3595738"/>
          </a:xfrm>
        </p:grpSpPr>
        <p:grpSp>
          <p:nvGrpSpPr>
            <p:cNvPr id="14" name="Group 13"/>
            <p:cNvGrpSpPr/>
            <p:nvPr/>
          </p:nvGrpSpPr>
          <p:grpSpPr>
            <a:xfrm>
              <a:off x="252872" y="5121992"/>
              <a:ext cx="5599610" cy="1702078"/>
              <a:chOff x="252872" y="5173465"/>
              <a:chExt cx="5599610" cy="1702078"/>
            </a:xfrm>
          </p:grpSpPr>
          <p:pic>
            <p:nvPicPr>
              <p:cNvPr id="7" name="Picture 6" descr="cost_function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872" y="5173465"/>
                <a:ext cx="4137660" cy="70104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52872" y="5798325"/>
                <a:ext cx="559961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smtClean="0"/>
                  <a:t>Learning is the adjusting of the weights </a:t>
                </a:r>
                <a:r>
                  <a:rPr lang="en-US" sz="1600" err="1" smtClean="0"/>
                  <a:t>w</a:t>
                </a:r>
                <a:r>
                  <a:rPr lang="en-US" sz="1600" baseline="-25000" err="1" smtClean="0"/>
                  <a:t>i,j</a:t>
                </a:r>
                <a:r>
                  <a:rPr lang="en-US" sz="1600" baseline="-25000" smtClean="0"/>
                  <a:t> </a:t>
                </a:r>
                <a:r>
                  <a:rPr lang="en-US" sz="1600" smtClean="0"/>
                  <a:t>such that </a:t>
                </a:r>
              </a:p>
              <a:p>
                <a:r>
                  <a:rPr lang="en-US" sz="1600" smtClean="0"/>
                  <a:t>the cost function </a:t>
                </a:r>
                <a:r>
                  <a:rPr lang="en-US" sz="1600" i="1" smtClean="0"/>
                  <a:t>J(</a:t>
                </a:r>
                <a:r>
                  <a:rPr lang="en-US" sz="1600" b="1" smtClean="0"/>
                  <a:t>θ</a:t>
                </a:r>
                <a:r>
                  <a:rPr lang="en-US" sz="1600" i="1" smtClean="0"/>
                  <a:t>)</a:t>
                </a:r>
                <a:r>
                  <a:rPr lang="en-US" sz="1600" smtClean="0"/>
                  <a:t> is minimized (a form of </a:t>
                </a:r>
                <a:r>
                  <a:rPr lang="en-US" sz="1600" err="1" smtClean="0"/>
                  <a:t>Hebbian</a:t>
                </a:r>
                <a:r>
                  <a:rPr lang="en-US" sz="1600" smtClean="0"/>
                  <a:t> </a:t>
                </a:r>
              </a:p>
              <a:p>
                <a:r>
                  <a:rPr lang="en-US" sz="1600" smtClean="0"/>
                  <a:t>learning).</a:t>
                </a:r>
              </a:p>
              <a:p>
                <a:r>
                  <a:rPr lang="en-US" sz="1600" smtClean="0"/>
                  <a:t>Simple learning procedure: </a:t>
                </a:r>
                <a:r>
                  <a:rPr lang="en-US" sz="1600" i="1" smtClean="0"/>
                  <a:t>Back Propagation </a:t>
                </a:r>
                <a:r>
                  <a:rPr lang="en-US" sz="1600" smtClean="0"/>
                  <a:t>(of the error signal)</a:t>
                </a:r>
                <a:endParaRPr lang="en-US" sz="1600"/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>
            <a:xfrm flipV="1">
              <a:off x="3104594" y="3228332"/>
              <a:ext cx="1633315" cy="207148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98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 animBg="1"/>
      <p:bldP spid="9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Forward Propagation Cartoon</a:t>
            </a:r>
            <a:endParaRPr lang="en-US"/>
          </a:p>
        </p:txBody>
      </p:sp>
      <p:pic>
        <p:nvPicPr>
          <p:cNvPr id="4" name="Picture 3" descr="cartoon_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62" y="1453640"/>
            <a:ext cx="7827076" cy="50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Back propagation Cartoon</a:t>
            </a:r>
            <a:endParaRPr lang="en-US"/>
          </a:p>
        </p:txBody>
      </p:sp>
      <p:pic>
        <p:nvPicPr>
          <p:cNvPr id="4" name="Picture 3" descr="cartoon_backpr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69" y="1710324"/>
            <a:ext cx="7030063" cy="375673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76250" y="5001891"/>
            <a:ext cx="8191500" cy="1856109"/>
            <a:chOff x="476250" y="5001891"/>
            <a:chExt cx="8191500" cy="1856109"/>
          </a:xfrm>
        </p:grpSpPr>
        <p:pic>
          <p:nvPicPr>
            <p:cNvPr id="6" name="Picture 5" descr="cross_entropy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5429250"/>
              <a:ext cx="8191500" cy="1428750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4656267" y="5001891"/>
              <a:ext cx="1050404" cy="76831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hint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pic>
        <p:nvPicPr>
          <p:cNvPr id="3" name="Picture 2" descr="yoshua_bengi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1524001"/>
            <a:ext cx="1657891" cy="1952000"/>
          </a:xfrm>
          <a:prstGeom prst="rect">
            <a:avLst/>
          </a:prstGeom>
        </p:spPr>
      </p:pic>
      <p:pic>
        <p:nvPicPr>
          <p:cNvPr id="8" name="Picture 7" descr="yann_lecu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94" y="3476001"/>
            <a:ext cx="1644096" cy="1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752427">
            <a:off x="33262" y="3448154"/>
            <a:ext cx="8910011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smtClean="0">
                <a:hlinkClick r:id="rId7"/>
              </a:rPr>
              <a:t>http://chronicle.com/article/The-Believers/190147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06393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699" y="629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smtClean="0">
                <a:latin typeface="Arial"/>
                <a:cs typeface="Arial"/>
              </a:rPr>
              <a:t>First, What is Machine Learning?</a:t>
            </a:r>
            <a:endParaRPr lang="en-US" sz="360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699" y="1133826"/>
            <a:ext cx="84046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/>
              <a:t>The complexity in traditional </a:t>
            </a:r>
            <a:r>
              <a:rPr lang="en-US" sz="2400" i="1" smtClean="0"/>
              <a:t>computer programming </a:t>
            </a:r>
            <a:r>
              <a:rPr lang="en-US" sz="2400" i="1"/>
              <a:t>is in </a:t>
            </a:r>
            <a:r>
              <a:rPr lang="en-US" sz="2400" i="1" smtClean="0"/>
              <a:t>the </a:t>
            </a:r>
            <a:r>
              <a:rPr lang="en-US" sz="2400" i="1"/>
              <a:t>code (programs that people write). </a:t>
            </a:r>
            <a:r>
              <a:rPr lang="en-US" sz="2400" i="1" smtClean="0"/>
              <a:t>In machine learning</a:t>
            </a:r>
            <a:r>
              <a:rPr lang="en-US" sz="2400" i="1"/>
              <a:t>, </a:t>
            </a:r>
            <a:r>
              <a:rPr lang="en-US" sz="2400" i="1" smtClean="0"/>
              <a:t>learning algorithms are in </a:t>
            </a:r>
            <a:r>
              <a:rPr lang="en-US" sz="2400" i="1"/>
              <a:t>principle simple and the </a:t>
            </a:r>
            <a:r>
              <a:rPr lang="en-US" sz="2400" i="1" smtClean="0"/>
              <a:t>complexity (structure) is </a:t>
            </a:r>
            <a:r>
              <a:rPr lang="en-US" sz="2400" i="1"/>
              <a:t>in </a:t>
            </a:r>
            <a:r>
              <a:rPr lang="en-US" sz="2400" i="1" smtClean="0"/>
              <a:t>the data. Is there a way that we can automatically learn that structure? That is what is at the heart of machine learning</a:t>
            </a:r>
            <a:r>
              <a:rPr lang="en-US" sz="2400" smtClean="0"/>
              <a:t>. </a:t>
            </a:r>
          </a:p>
          <a:p>
            <a:endParaRPr lang="en-US" sz="2400"/>
          </a:p>
          <a:p>
            <a:r>
              <a:rPr lang="en-US" sz="2400" smtClean="0"/>
              <a:t>-- Andrew 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9699" y="5022660"/>
            <a:ext cx="877430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mtClean="0"/>
              <a:t>Said another way, we want to discover the </a:t>
            </a:r>
            <a:r>
              <a:rPr lang="en-US" i="1" smtClean="0"/>
              <a:t>Data Generating Distribution</a:t>
            </a:r>
            <a:r>
              <a:rPr lang="en-US" smtClean="0"/>
              <a:t> that underlies the data that we observe. This is the function that we want to learn.</a:t>
            </a:r>
          </a:p>
          <a:p>
            <a:pPr marL="342900" indent="-342900">
              <a:buFont typeface="Arial"/>
              <a:buChar char="•"/>
            </a:pPr>
            <a:endParaRPr lang="en-US" smtClean="0"/>
          </a:p>
          <a:p>
            <a:pPr marL="342900" indent="-342900">
              <a:buFont typeface="Arial"/>
              <a:buChar char="•"/>
            </a:pPr>
            <a:r>
              <a:rPr lang="en-US" sz="1700" smtClean="0"/>
              <a:t>Moreover, we care about primarily about the generalization accuracy of our model</a:t>
            </a:r>
            <a:r>
              <a:rPr lang="en-US" sz="1700"/>
              <a:t> </a:t>
            </a:r>
            <a:r>
              <a:rPr lang="en-US" sz="1700" smtClean="0"/>
              <a:t>(function)</a:t>
            </a:r>
          </a:p>
          <a:p>
            <a:pPr marL="800100" lvl="1" indent="-342900">
              <a:buFont typeface="Arial"/>
              <a:buChar char="•"/>
            </a:pPr>
            <a:r>
              <a:rPr lang="en-US" i="1" smtClean="0">
                <a:solidFill>
                  <a:srgbClr val="FF0000"/>
                </a:solidFill>
              </a:rPr>
              <a:t>Accuracy on examples we have not yet seen (BTW, how is this possible?)</a:t>
            </a:r>
          </a:p>
          <a:p>
            <a:pPr marL="800100" lvl="1" indent="-342900">
              <a:buFont typeface="Arial"/>
              <a:buChar char="•"/>
            </a:pPr>
            <a:r>
              <a:rPr lang="en-US"/>
              <a:t>a</a:t>
            </a:r>
            <a:r>
              <a:rPr lang="en-US" smtClean="0"/>
              <a:t>s opposed the accuracy on the training set (note: overfitting)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33" y="3181241"/>
            <a:ext cx="3391868" cy="15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More Formally</a:t>
            </a:r>
            <a:br>
              <a:rPr lang="en-US" smtClean="0"/>
            </a:br>
            <a:r>
              <a:rPr lang="en-US" smtClean="0"/>
              <a:t>Empirical Risk Minimization</a:t>
            </a:r>
            <a:endParaRPr lang="en-US"/>
          </a:p>
        </p:txBody>
      </p:sp>
      <p:pic>
        <p:nvPicPr>
          <p:cNvPr id="4" name="Picture 3" descr="empirical_risk_minimization_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6618"/>
            <a:ext cx="9144000" cy="5129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61709" y="4204232"/>
            <a:ext cx="4682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FF0000"/>
                </a:solidFill>
              </a:rPr>
              <a:t>(loss function also called “cost function” denoted </a:t>
            </a:r>
            <a:r>
              <a:rPr lang="en-US" sz="1600" i="1" smtClean="0">
                <a:solidFill>
                  <a:srgbClr val="FF0000"/>
                </a:solidFill>
              </a:rPr>
              <a:t>J</a:t>
            </a:r>
            <a:r>
              <a:rPr lang="en-US" sz="1600" smtClean="0">
                <a:solidFill>
                  <a:srgbClr val="FF0000"/>
                </a:solidFill>
              </a:rPr>
              <a:t>(θ))</a:t>
            </a:r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6335"/>
            <a:ext cx="788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0000"/>
                </a:solidFill>
              </a:rPr>
              <a:t>Any interesting cost function is complicated and non-convex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9231" y="5127330"/>
            <a:ext cx="4374069" cy="501757"/>
          </a:xfrm>
          <a:prstGeom prst="rect">
            <a:avLst/>
          </a:prstGeom>
          <a:solidFill>
            <a:srgbClr val="008000">
              <a:alpha val="3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9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20" y="274638"/>
            <a:ext cx="8420280" cy="1143000"/>
          </a:xfrm>
        </p:spPr>
        <p:txBody>
          <a:bodyPr>
            <a:noAutofit/>
          </a:bodyPr>
          <a:lstStyle/>
          <a:p>
            <a:r>
              <a:rPr lang="en-US" sz="3200" smtClean="0"/>
              <a:t>Solving the Risk (Cost) Minimization Problem</a:t>
            </a:r>
            <a:br>
              <a:rPr lang="en-US" sz="3200" smtClean="0"/>
            </a:br>
            <a:r>
              <a:rPr lang="en-US" sz="3200" i="1" smtClean="0"/>
              <a:t>Gradient Descent – Basic Idea</a:t>
            </a:r>
            <a:endParaRPr lang="en-US" sz="3200" i="1"/>
          </a:p>
        </p:txBody>
      </p:sp>
      <p:pic>
        <p:nvPicPr>
          <p:cNvPr id="4" name="Picture 3" descr="gradient_descent_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56" y="2034533"/>
            <a:ext cx="8390689" cy="48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751"/>
            <a:ext cx="8229600" cy="820306"/>
          </a:xfrm>
        </p:spPr>
        <p:txBody>
          <a:bodyPr>
            <a:normAutofit fontScale="90000"/>
          </a:bodyPr>
          <a:lstStyle/>
          <a:p>
            <a:r>
              <a:rPr lang="en-US" smtClean="0"/>
              <a:t>Gradient Descent Intuition 1</a:t>
            </a:r>
            <a:br>
              <a:rPr lang="en-US" smtClean="0"/>
            </a:br>
            <a:r>
              <a:rPr lang="en-US" smtClean="0"/>
              <a:t>Convex Cost Function</a:t>
            </a:r>
            <a:endParaRPr lang="en-US"/>
          </a:p>
        </p:txBody>
      </p:sp>
      <p:pic>
        <p:nvPicPr>
          <p:cNvPr id="4" name="Picture 3" descr="convex_cost_fun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38" y="1496703"/>
            <a:ext cx="7315524" cy="3291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969" y="4788555"/>
            <a:ext cx="79066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>
                <a:solidFill>
                  <a:srgbClr val="FF0000"/>
                </a:solidFill>
              </a:rPr>
              <a:t>One of the many nice properties of</a:t>
            </a:r>
          </a:p>
          <a:p>
            <a:r>
              <a:rPr lang="en-US" sz="4000" b="1">
                <a:solidFill>
                  <a:srgbClr val="FF0000"/>
                </a:solidFill>
              </a:rPr>
              <a:t>c</a:t>
            </a:r>
            <a:r>
              <a:rPr lang="en-US" sz="4000" b="1" smtClean="0">
                <a:solidFill>
                  <a:srgbClr val="FF0000"/>
                </a:solidFill>
              </a:rPr>
              <a:t>onvexity is that any local minimum</a:t>
            </a:r>
          </a:p>
          <a:p>
            <a:r>
              <a:rPr lang="en-US" sz="4000" b="1">
                <a:solidFill>
                  <a:srgbClr val="FF0000"/>
                </a:solidFill>
              </a:rPr>
              <a:t>i</a:t>
            </a:r>
            <a:r>
              <a:rPr lang="en-US" sz="4000" b="1" smtClean="0">
                <a:solidFill>
                  <a:srgbClr val="FF0000"/>
                </a:solidFill>
              </a:rPr>
              <a:t>s also a global minimum </a:t>
            </a:r>
            <a:endParaRPr lang="en-US" sz="4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6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9"/>
          </a:xfrm>
        </p:spPr>
        <p:txBody>
          <a:bodyPr>
            <a:normAutofit fontScale="90000"/>
          </a:bodyPr>
          <a:lstStyle/>
          <a:p>
            <a:r>
              <a:rPr lang="en-US" sz="4900" smtClean="0"/>
              <a:t>Gradient Decent Intuition 2</a:t>
            </a:r>
            <a:endParaRPr lang="en-US"/>
          </a:p>
        </p:txBody>
      </p:sp>
      <p:pic>
        <p:nvPicPr>
          <p:cNvPr id="4" name="Picture 3" descr="nonconv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8" y="1040197"/>
            <a:ext cx="7567705" cy="525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275" y="6292279"/>
            <a:ext cx="829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</a:rPr>
              <a:t>Unfortunately, any interesting cost function is likely non-convex</a:t>
            </a:r>
            <a:endParaRPr lang="en-US" sz="2400" b="1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4412331"/>
            <a:ext cx="3475042" cy="1774049"/>
            <a:chOff x="0" y="4412331"/>
            <a:chExt cx="3475042" cy="1774049"/>
          </a:xfrm>
        </p:grpSpPr>
        <p:sp>
          <p:nvSpPr>
            <p:cNvPr id="3" name="TextBox 2"/>
            <p:cNvSpPr txBox="1"/>
            <p:nvPr/>
          </p:nvSpPr>
          <p:spPr>
            <a:xfrm>
              <a:off x="0" y="5540049"/>
              <a:ext cx="34750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rgbClr val="FF0000"/>
                  </a:solidFill>
                </a:rPr>
                <a:t>Can get stuck here if unlucky/start </a:t>
              </a:r>
            </a:p>
            <a:p>
              <a:r>
                <a:rPr lang="en-US" b="1" smtClean="0">
                  <a:solidFill>
                    <a:srgbClr val="FF0000"/>
                  </a:solidFill>
                </a:rPr>
                <a:t>at the wrong place</a:t>
              </a:r>
              <a:endParaRPr lang="en-US" b="1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3" idx="0"/>
            </p:cNvCxnSpPr>
            <p:nvPr/>
          </p:nvCxnSpPr>
          <p:spPr>
            <a:xfrm flipV="1">
              <a:off x="1737521" y="4412331"/>
              <a:ext cx="1262127" cy="11277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767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Solving the Optimization Problem</a:t>
            </a:r>
            <a:br>
              <a:rPr lang="en-US" smtClean="0"/>
            </a:br>
            <a:r>
              <a:rPr lang="en-US" sz="4000" i="1" smtClean="0"/>
              <a:t>Gradient Descent </a:t>
            </a:r>
            <a:r>
              <a:rPr lang="en-US" sz="4000" smtClean="0"/>
              <a:t>for Linear Regression</a:t>
            </a:r>
            <a:endParaRPr lang="en-US"/>
          </a:p>
        </p:txBody>
      </p:sp>
      <p:pic>
        <p:nvPicPr>
          <p:cNvPr id="6" name="Picture 5" descr="linear_regression_plus_gradient_desc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26667"/>
            <a:ext cx="8026400" cy="4076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8940" y="3543659"/>
            <a:ext cx="282198" cy="627197"/>
          </a:xfrm>
          <a:prstGeom prst="rect">
            <a:avLst/>
          </a:prstGeom>
          <a:solidFill>
            <a:srgbClr val="008000">
              <a:alpha val="17000"/>
            </a:srgbClr>
          </a:solidFill>
          <a:ln>
            <a:solidFill>
              <a:schemeClr val="accent1">
                <a:shade val="95000"/>
                <a:satMod val="105000"/>
                <a:alpha val="37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78063" y="3543659"/>
            <a:ext cx="1513808" cy="627197"/>
          </a:xfrm>
          <a:prstGeom prst="rect">
            <a:avLst/>
          </a:prstGeom>
          <a:solidFill>
            <a:srgbClr val="3366FF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74494" y="4009657"/>
            <a:ext cx="4012306" cy="627197"/>
          </a:xfrm>
          <a:prstGeom prst="rect">
            <a:avLst/>
          </a:prstGeom>
          <a:solidFill>
            <a:srgbClr val="3366FF">
              <a:alpha val="1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5905" y="5552875"/>
            <a:ext cx="843219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The big breakthrough came from the Hinton lab at </a:t>
            </a:r>
            <a:r>
              <a:rPr lang="en-US" err="1" smtClean="0"/>
              <a:t>UToronto</a:t>
            </a:r>
            <a:r>
              <a:rPr lang="en-US" smtClean="0"/>
              <a:t> in the mid 80’s where</a:t>
            </a:r>
          </a:p>
          <a:p>
            <a:r>
              <a:rPr lang="en-US" smtClean="0"/>
              <a:t>the </a:t>
            </a:r>
            <a:r>
              <a:rPr lang="en-US"/>
              <a:t> </a:t>
            </a:r>
            <a:r>
              <a:rPr lang="en-US" smtClean="0"/>
              <a:t>back propagation</a:t>
            </a:r>
            <a:r>
              <a:rPr lang="en-US"/>
              <a:t> </a:t>
            </a:r>
            <a:r>
              <a:rPr lang="en-US" smtClean="0"/>
              <a:t>algorithm was discovered (or perhaps re-discovered). “</a:t>
            </a:r>
            <a:r>
              <a:rPr lang="en-US" err="1" smtClean="0"/>
              <a:t>Backprop</a:t>
            </a:r>
            <a:r>
              <a:rPr lang="en-US" smtClean="0"/>
              <a:t>”</a:t>
            </a:r>
          </a:p>
          <a:p>
            <a:r>
              <a:rPr lang="en-US" smtClean="0"/>
              <a:t>is a simple way of computing the gradient of the loss function with respect to the model </a:t>
            </a:r>
          </a:p>
          <a:p>
            <a:r>
              <a:rPr lang="en-US" smtClean="0"/>
              <a:t>parameters 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5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4" y="274638"/>
            <a:ext cx="8740588" cy="1143000"/>
          </a:xfrm>
        </p:spPr>
        <p:txBody>
          <a:bodyPr>
            <a:normAutofit/>
          </a:bodyPr>
          <a:lstStyle/>
          <a:p>
            <a:r>
              <a:rPr lang="en-US" sz="4000" smtClean="0"/>
              <a:t>Summary: Supervised Learning Process</a:t>
            </a:r>
            <a:endParaRPr lang="en-US"/>
          </a:p>
        </p:txBody>
      </p:sp>
      <p:pic>
        <p:nvPicPr>
          <p:cNvPr id="4" name="Picture 3" descr="supervised_classification_perki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4" y="1955683"/>
            <a:ext cx="8286372" cy="42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9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Making this Real </a:t>
            </a:r>
            <a:br>
              <a:rPr lang="en-US" smtClean="0"/>
            </a:br>
            <a:r>
              <a:rPr lang="en-US" sz="3600" smtClean="0"/>
              <a:t>(what do we have to do?)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6280"/>
            <a:ext cx="8229600" cy="5089525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Choose the labels of interest</a:t>
            </a:r>
          </a:p>
          <a:p>
            <a:pPr lvl="1"/>
            <a:r>
              <a:rPr lang="en-US" smtClean="0"/>
              <a:t>What are the classes of interest, what might we want to classify/compute/predict?</a:t>
            </a:r>
          </a:p>
          <a:p>
            <a:endParaRPr lang="en-US"/>
          </a:p>
          <a:p>
            <a:r>
              <a:rPr lang="en-US" smtClean="0"/>
              <a:t>Get the data sets (this is always the “trick”)</a:t>
            </a:r>
          </a:p>
          <a:p>
            <a:pPr lvl="1"/>
            <a:r>
              <a:rPr lang="en-US" smtClean="0"/>
              <a:t>Labeling?</a:t>
            </a:r>
          </a:p>
          <a:p>
            <a:pPr lvl="1"/>
            <a:r>
              <a:rPr lang="en-US" smtClean="0"/>
              <a:t>Split into training, test, cross-validation</a:t>
            </a:r>
          </a:p>
          <a:p>
            <a:pPr lvl="2"/>
            <a:r>
              <a:rPr lang="en-US" smtClean="0"/>
              <a:t>Avoid generalization error (bias, variance)</a:t>
            </a:r>
          </a:p>
          <a:p>
            <a:pPr lvl="1"/>
            <a:r>
              <a:rPr lang="en-US" smtClean="0"/>
              <a:t>Avoid data leakage</a:t>
            </a:r>
          </a:p>
          <a:p>
            <a:pPr lvl="1"/>
            <a:endParaRPr lang="en-US" smtClean="0"/>
          </a:p>
          <a:p>
            <a:r>
              <a:rPr lang="en-US" smtClean="0"/>
              <a:t>Choose a model </a:t>
            </a:r>
          </a:p>
          <a:p>
            <a:pPr lvl="1"/>
            <a:r>
              <a:rPr lang="en-US" smtClean="0"/>
              <a:t>I would try supervised DNN</a:t>
            </a:r>
          </a:p>
          <a:p>
            <a:pPr lvl="2"/>
            <a:r>
              <a:rPr lang="en-US" smtClean="0"/>
              <a:t>Extremely powerful model</a:t>
            </a:r>
          </a:p>
          <a:p>
            <a:pPr lvl="2"/>
            <a:r>
              <a:rPr lang="en-US" smtClean="0"/>
              <a:t>We want to find “non-obvious” features, which likely live in high-dimensional space</a:t>
            </a:r>
          </a:p>
          <a:p>
            <a:pPr lvl="2"/>
            <a:endParaRPr lang="en-US" smtClean="0"/>
          </a:p>
          <a:p>
            <a:r>
              <a:rPr lang="en-US">
                <a:solidFill>
                  <a:srgbClr val="FF0000"/>
                </a:solidFill>
              </a:rPr>
              <a:t>Write </a:t>
            </a:r>
            <a:r>
              <a:rPr lang="en-US" smtClean="0">
                <a:solidFill>
                  <a:srgbClr val="FF0000"/>
                </a:solidFill>
              </a:rPr>
              <a:t>code</a:t>
            </a:r>
          </a:p>
          <a:p>
            <a:pPr lvl="1"/>
            <a:r>
              <a:rPr lang="en-US" smtClean="0">
                <a:solidFill>
                  <a:srgbClr val="FF0000"/>
                </a:solidFill>
              </a:rPr>
              <a:t>Then write more code</a:t>
            </a:r>
            <a:endParaRPr lang="en-US">
              <a:solidFill>
                <a:srgbClr val="FF0000"/>
              </a:solidFill>
            </a:endParaRPr>
          </a:p>
          <a:p>
            <a:endParaRPr lang="en-US" smtClean="0"/>
          </a:p>
          <a:p>
            <a:r>
              <a:rPr lang="en-US" smtClean="0"/>
              <a:t>Test on (previously) unseen examples</a:t>
            </a:r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Iterate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4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956"/>
            <a:ext cx="8229600" cy="1143000"/>
          </a:xfrm>
        </p:spPr>
        <p:txBody>
          <a:bodyPr>
            <a:normAutofit/>
          </a:bodyPr>
          <a:lstStyle/>
          <a:p>
            <a:r>
              <a:rPr lang="en-US" smtClean="0"/>
              <a:t>Issues/Challenges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717"/>
            <a:ext cx="8229600" cy="5346283"/>
          </a:xfrm>
        </p:spPr>
        <p:txBody>
          <a:bodyPr>
            <a:normAutofit fontScale="47500" lnSpcReduction="20000"/>
          </a:bodyPr>
          <a:lstStyle/>
          <a:p>
            <a:r>
              <a:rPr lang="en-US" sz="4100" smtClean="0"/>
              <a:t>Is there a unique model that we can  use?</a:t>
            </a:r>
          </a:p>
          <a:p>
            <a:pPr lvl="1"/>
            <a:r>
              <a:rPr lang="en-US" sz="3400" smtClean="0"/>
              <a:t>Unlikely </a:t>
            </a:r>
            <a:r>
              <a:rPr lang="en-US" sz="3400" smtClean="0">
                <a:sym typeface="Wingdings"/>
              </a:rPr>
              <a:t> online learning</a:t>
            </a:r>
          </a:p>
          <a:p>
            <a:pPr lvl="1"/>
            <a:r>
              <a:rPr lang="en-US" sz="3400" smtClean="0">
                <a:sym typeface="Wingdings"/>
              </a:rPr>
              <a:t>Ensemble learning, among others</a:t>
            </a:r>
            <a:endParaRPr lang="en-US" sz="3400" smtClean="0"/>
          </a:p>
          <a:p>
            <a:pPr lvl="1"/>
            <a:endParaRPr lang="en-US" sz="3700" smtClean="0"/>
          </a:p>
          <a:p>
            <a:r>
              <a:rPr lang="en-US" sz="4100" smtClean="0"/>
              <a:t>Network data is </a:t>
            </a:r>
            <a:r>
              <a:rPr lang="en-US" sz="4100" i="1" smtClean="0"/>
              <a:t>non-perceptual </a:t>
            </a:r>
            <a:r>
              <a:rPr lang="en-US" sz="4100" smtClean="0"/>
              <a:t>(we think)</a:t>
            </a:r>
          </a:p>
          <a:p>
            <a:pPr lvl="1"/>
            <a:r>
              <a:rPr lang="en-US" sz="2900" smtClean="0"/>
              <a:t>Does the Manifold Hypothesis hold for non-perceptual data sets?</a:t>
            </a:r>
          </a:p>
          <a:p>
            <a:pPr lvl="1"/>
            <a:r>
              <a:rPr lang="en-US" sz="2900" smtClean="0"/>
              <a:t>Seems to (Google PUE, etc)</a:t>
            </a:r>
          </a:p>
          <a:p>
            <a:endParaRPr lang="en-US" smtClean="0"/>
          </a:p>
          <a:p>
            <a:r>
              <a:rPr lang="en-US" sz="4100" smtClean="0"/>
              <a:t>Unlabeled vs. Labeled Data</a:t>
            </a:r>
          </a:p>
          <a:p>
            <a:pPr lvl="1"/>
            <a:r>
              <a:rPr lang="en-US" sz="2900" smtClean="0"/>
              <a:t>Most commercial successes in ML have come with deep supervised learning </a:t>
            </a:r>
            <a:r>
              <a:rPr lang="en-US" sz="2900" smtClean="0">
                <a:sym typeface="Wingdings"/>
              </a:rPr>
              <a:t> labeled data</a:t>
            </a:r>
          </a:p>
          <a:p>
            <a:pPr lvl="1"/>
            <a:r>
              <a:rPr lang="en-US" sz="2900" smtClean="0">
                <a:sym typeface="Wingdings"/>
              </a:rPr>
              <a:t>We don’t have ready access to large labeled data sets (always a problem)</a:t>
            </a:r>
          </a:p>
          <a:p>
            <a:pPr marL="0" indent="0">
              <a:buNone/>
            </a:pPr>
            <a:endParaRPr lang="en-US" smtClean="0">
              <a:sym typeface="Wingdings"/>
            </a:endParaRPr>
          </a:p>
          <a:p>
            <a:r>
              <a:rPr lang="en-US" sz="4100" smtClean="0">
                <a:sym typeface="Wingdings"/>
              </a:rPr>
              <a:t>Time Series Data</a:t>
            </a:r>
          </a:p>
          <a:p>
            <a:pPr lvl="1"/>
            <a:r>
              <a:rPr lang="en-US" sz="2900" smtClean="0">
                <a:sym typeface="Wingdings"/>
              </a:rPr>
              <a:t>With the exception of Recurrent Neural Networks, most  ANNs do not explicitly model time (e.g., Deep Neural Networks)</a:t>
            </a:r>
          </a:p>
          <a:p>
            <a:pPr lvl="1"/>
            <a:r>
              <a:rPr lang="en-US" sz="2900" smtClean="0">
                <a:sym typeface="Wingdings"/>
              </a:rPr>
              <a:t>Flow data/sampling</a:t>
            </a:r>
          </a:p>
          <a:p>
            <a:pPr lvl="1"/>
            <a:endParaRPr lang="en-US" smtClean="0">
              <a:sym typeface="Wingdings"/>
            </a:endParaRPr>
          </a:p>
          <a:p>
            <a:r>
              <a:rPr lang="en-US" sz="4500" smtClean="0">
                <a:sym typeface="Wingdings"/>
              </a:rPr>
              <a:t>Training vs. {prediction,classification} Complexity</a:t>
            </a:r>
          </a:p>
          <a:p>
            <a:pPr lvl="1"/>
            <a:r>
              <a:rPr lang="en-US" sz="3400" smtClean="0">
                <a:sym typeface="Wingdings"/>
              </a:rPr>
              <a:t>Stochastic (online) vs. Batch vs. Mini-batch</a:t>
            </a:r>
          </a:p>
          <a:p>
            <a:pPr lvl="1"/>
            <a:r>
              <a:rPr lang="en-US" sz="3400" smtClean="0">
                <a:sym typeface="Wingdings"/>
              </a:rPr>
              <a:t>Where are the computational bottlenecks, and how do those interact with (quasi) real time requirements?</a:t>
            </a:r>
          </a:p>
        </p:txBody>
      </p:sp>
    </p:spTree>
    <p:extLst>
      <p:ext uri="{BB962C8B-B14F-4D97-AF65-F5344CB8AC3E}">
        <p14:creationId xmlns:p14="http://schemas.microsoft.com/office/powerpoint/2010/main" val="156122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7686"/>
            <a:ext cx="8229600" cy="5506913"/>
          </a:xfrm>
        </p:spPr>
        <p:txBody>
          <a:bodyPr>
            <a:normAutofit fontScale="92500" lnSpcReduction="10000"/>
          </a:bodyPr>
          <a:lstStyle/>
          <a:p>
            <a:endParaRPr lang="en-US" sz="2400" dirty="0" smtClean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Level Set: 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all the (Machine Learning) Excitement About?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Integrated Approaches</a:t>
            </a:r>
          </a:p>
          <a:p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Histograms, LDA, and Neural Networks</a:t>
            </a:r>
          </a:p>
          <a:p>
            <a:endParaRPr lang="en-US" sz="2400" dirty="0"/>
          </a:p>
          <a:p>
            <a:r>
              <a:rPr lang="en-US" sz="2400" dirty="0" smtClean="0"/>
              <a:t>Machine Learning Excitement Redux: Beyond Static Learning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1800" dirty="0" smtClean="0">
                <a:hlinkClick r:id="rId4"/>
              </a:rPr>
              <a:t>https://github.com/davidmeyer/ml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5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61466" y="1297420"/>
            <a:ext cx="7330720" cy="5358874"/>
            <a:chOff x="739576" y="1078485"/>
            <a:chExt cx="7502306" cy="51488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76" y="1747153"/>
              <a:ext cx="7390087" cy="44802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759323" y="1078485"/>
              <a:ext cx="7482559" cy="3548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i="1">
                  <a:solidFill>
                    <a:srgbClr val="FF0000"/>
                  </a:solidFill>
                </a:rPr>
                <a:t>Reinforcement learning </a:t>
              </a:r>
              <a:r>
                <a:rPr lang="en-US" b="1">
                  <a:solidFill>
                    <a:srgbClr val="FF0000"/>
                  </a:solidFill>
                </a:rPr>
                <a:t>meets Deep Learning and Monte Carlo Tree Search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898" y="113565"/>
            <a:ext cx="7404204" cy="857250"/>
          </a:xfrm>
        </p:spPr>
        <p:txBody>
          <a:bodyPr>
            <a:noAutofit/>
          </a:bodyPr>
          <a:lstStyle/>
          <a:p>
            <a:r>
              <a:rPr lang="en-US" sz="3200"/>
              <a:t>What is All the Excitement About, Redux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172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777900" y="4514850"/>
            <a:ext cx="2000250" cy="11430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2004832" y="5143505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Output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719332" y="2400305"/>
            <a:ext cx="2000250" cy="11430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033532" y="274320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033532" y="325755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5719583" y="2914655"/>
            <a:ext cx="571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221526" y="2469361"/>
            <a:ext cx="7648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719082" y="2971805"/>
            <a:ext cx="1245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291082" y="2686055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Output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090682" y="485775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090682" y="537210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5776733" y="5029205"/>
            <a:ext cx="571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2278676" y="4583911"/>
            <a:ext cx="7648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Data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6348234" y="4800605"/>
            <a:ext cx="1245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Program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2249" y="1899765"/>
            <a:ext cx="301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2000" b="1">
                <a:latin typeface="Dual 400" panose="02000603000000020004" pitchFamily="2" charset="0"/>
              </a:rPr>
              <a:t>Traditional Programming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12422" y="4057654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2000" b="1">
                <a:latin typeface="Dual 400" panose="02000603000000020004" pitchFamily="2" charset="0"/>
              </a:rPr>
              <a:t>Machine </a:t>
            </a:r>
            <a:r>
              <a:rPr lang="en-US" sz="2000" b="1" smtClean="0">
                <a:latin typeface="Dual 400" panose="02000603000000020004" pitchFamily="2" charset="0"/>
              </a:rPr>
              <a:t>Learning</a:t>
            </a:r>
            <a:endParaRPr lang="en-US" sz="2000" b="1">
              <a:latin typeface="Dual 400" panose="0200060300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4939" y="380826"/>
            <a:ext cx="6394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Same Thing Said In Cartoon Form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42512" y="5952355"/>
            <a:ext cx="58589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Supervised Learning: training set of the form {(</a:t>
            </a:r>
            <a:r>
              <a:rPr lang="en-US" err="1" smtClean="0"/>
              <a:t>x</a:t>
            </a:r>
            <a:r>
              <a:rPr lang="en-US" baseline="-25000" err="1" smtClean="0"/>
              <a:t>i</a:t>
            </a:r>
            <a:r>
              <a:rPr lang="en-US" err="1" smtClean="0"/>
              <a:t>,y</a:t>
            </a:r>
            <a:r>
              <a:rPr lang="en-US" baseline="-25000" err="1" smtClean="0"/>
              <a:t>i</a:t>
            </a:r>
            <a:r>
              <a:rPr lang="en-US" smtClean="0"/>
              <a:t>)}; </a:t>
            </a:r>
            <a:r>
              <a:rPr lang="en-US" err="1" smtClean="0"/>
              <a:t>y</a:t>
            </a:r>
            <a:r>
              <a:rPr lang="en-US" baseline="-25000" err="1" smtClean="0"/>
              <a:t>i</a:t>
            </a:r>
            <a:r>
              <a:rPr lang="en-US" smtClean="0"/>
              <a:t> = </a:t>
            </a:r>
            <a:r>
              <a:rPr lang="en-US" i="1" smtClean="0">
                <a:solidFill>
                  <a:srgbClr val="FF0000"/>
                </a:solidFill>
              </a:rPr>
              <a:t>f</a:t>
            </a:r>
            <a:r>
              <a:rPr lang="en-US" smtClean="0"/>
              <a:t>(x</a:t>
            </a:r>
            <a:r>
              <a:rPr lang="en-US" baseline="-25000" smtClean="0"/>
              <a:t>i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72697" y="5967029"/>
            <a:ext cx="50302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Unsupervised Learning: training set of the form {x</a:t>
            </a:r>
            <a:r>
              <a:rPr lang="en-US" baseline="-25000" dirty="0" smtClean="0"/>
              <a:t>i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81191" y="5967029"/>
            <a:ext cx="6381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Reinforcement Learning: Learn from interaction with environment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231620" y="5101029"/>
            <a:ext cx="2544862" cy="461665"/>
            <a:chOff x="215368" y="3826821"/>
            <a:chExt cx="2544862" cy="461665"/>
          </a:xfrm>
        </p:grpSpPr>
        <p:sp>
          <p:nvSpPr>
            <p:cNvPr id="25" name="Line 7"/>
            <p:cNvSpPr>
              <a:spLocks noChangeShapeType="1"/>
            </p:cNvSpPr>
            <p:nvPr/>
          </p:nvSpPr>
          <p:spPr bwMode="auto">
            <a:xfrm>
              <a:off x="2074430" y="4112571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215368" y="3826821"/>
              <a:ext cx="178946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smtClean="0"/>
                <a:t>Environment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6807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6" grpId="0"/>
      <p:bldP spid="3093" grpId="0" animBg="1"/>
      <p:bldP spid="2" grpId="0" animBg="1"/>
      <p:bldP spid="24" grpId="0" animBg="1"/>
      <p:bldP spid="24" grpId="1" animBg="1"/>
      <p:bldP spid="23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TPUs </a:t>
            </a:r>
            <a:r>
              <a:rPr lang="en-US" err="1" smtClean="0"/>
              <a:t>AlphaGo</a:t>
            </a:r>
            <a:r>
              <a:rPr lang="en-US" smtClean="0"/>
              <a:t> Used To Beat Lee </a:t>
            </a:r>
            <a:r>
              <a:rPr lang="en-US" err="1" smtClean="0"/>
              <a:t>Sedol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5" y="1099917"/>
            <a:ext cx="4298950" cy="562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4292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0"/>
            <a:ext cx="8686799" cy="1004341"/>
          </a:xfrm>
        </p:spPr>
        <p:txBody>
          <a:bodyPr>
            <a:normAutofit/>
          </a:bodyPr>
          <a:lstStyle/>
          <a:p>
            <a:r>
              <a:rPr lang="en-US" sz="3600" smtClean="0"/>
              <a:t>One of the many ”AlphaGo </a:t>
            </a:r>
            <a:r>
              <a:rPr lang="en-US" sz="3600"/>
              <a:t>B</a:t>
            </a:r>
            <a:r>
              <a:rPr lang="en-US" sz="3600" smtClean="0"/>
              <a:t>reakthroughs”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02" y="1177795"/>
            <a:ext cx="8689595" cy="30659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19116" y="1424065"/>
            <a:ext cx="4268820" cy="5433935"/>
            <a:chOff x="119116" y="1424065"/>
            <a:chExt cx="4268820" cy="5433935"/>
          </a:xfrm>
        </p:grpSpPr>
        <p:sp>
          <p:nvSpPr>
            <p:cNvPr id="3" name="Rectangle 2"/>
            <p:cNvSpPr/>
            <p:nvPr/>
          </p:nvSpPr>
          <p:spPr>
            <a:xfrm>
              <a:off x="1636017" y="1424065"/>
              <a:ext cx="1238173" cy="362575"/>
            </a:xfrm>
            <a:prstGeom prst="rect">
              <a:avLst/>
            </a:prstGeom>
            <a:solidFill>
              <a:srgbClr val="00B050">
                <a:alpha val="1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02" y="4328826"/>
              <a:ext cx="4160734" cy="22267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119116" y="6596390"/>
              <a:ext cx="3477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>
                  <a:hlinkClick r:id="rId4"/>
                </a:rPr>
                <a:t>http://www.1-4-5.net/~dmm/ml/log_derivative_trick.pdf</a:t>
              </a:r>
              <a:endParaRPr lang="en-US" sz="110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874190" y="2755900"/>
              <a:ext cx="0" cy="1816100"/>
            </a:xfrm>
            <a:prstGeom prst="line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98" y="4328826"/>
            <a:ext cx="4343399" cy="2226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25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66584"/>
          </a:xfrm>
        </p:spPr>
        <p:txBody>
          <a:bodyPr/>
          <a:lstStyle/>
          <a:p>
            <a:r>
              <a:rPr lang="en-US" smtClean="0"/>
              <a:t>Training the SL Policy Network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00100" y="966584"/>
            <a:ext cx="7543800" cy="5755102"/>
            <a:chOff x="800100" y="966584"/>
            <a:chExt cx="7543800" cy="57551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1528832"/>
              <a:ext cx="7543800" cy="51928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842421" y="966584"/>
              <a:ext cx="7459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Deep Convolution Neural Network Captures the </a:t>
              </a:r>
              <a:r>
                <a:rPr lang="en-US" i="1" smtClean="0"/>
                <a:t>Intuition</a:t>
              </a:r>
              <a:r>
                <a:rPr lang="en-US" smtClean="0"/>
                <a:t> of Expert Go Players</a:t>
              </a:r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 rot="19738272">
            <a:off x="61758" y="2596531"/>
            <a:ext cx="9020483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FF0000"/>
                </a:solidFill>
              </a:rPr>
              <a:t>Do we have a source of expert knowledge</a:t>
            </a:r>
          </a:p>
          <a:p>
            <a:r>
              <a:rPr lang="en-US" sz="4000">
                <a:solidFill>
                  <a:srgbClr val="FF0000"/>
                </a:solidFill>
              </a:rPr>
              <a:t>t</a:t>
            </a:r>
            <a:r>
              <a:rPr lang="en-US" sz="4000" smtClean="0">
                <a:solidFill>
                  <a:srgbClr val="FF0000"/>
                </a:solidFill>
              </a:rPr>
              <a:t>hat can be used for supervised learning in</a:t>
            </a:r>
          </a:p>
          <a:p>
            <a:r>
              <a:rPr lang="en-US" sz="4000" smtClean="0">
                <a:solidFill>
                  <a:srgbClr val="FF0000"/>
                </a:solidFill>
              </a:rPr>
              <a:t>a network setting? </a:t>
            </a:r>
            <a:endParaRPr lang="en-US" sz="4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25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BTW, Why Is </a:t>
            </a:r>
            <a:r>
              <a:rPr lang="en-US" i="1" smtClean="0"/>
              <a:t>Go</a:t>
            </a:r>
            <a:r>
              <a:rPr lang="en-US" smtClean="0"/>
              <a:t> So Hard?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483"/>
            <a:ext cx="8229600" cy="5375788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Game Tree Complexity = b</a:t>
            </a:r>
            <a:r>
              <a:rPr lang="en-US" baseline="30000" smtClean="0"/>
              <a:t>d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Brute Force Search Intractable</a:t>
            </a:r>
          </a:p>
          <a:p>
            <a:pPr lvl="1"/>
            <a:r>
              <a:rPr lang="en-US" smtClean="0"/>
              <a:t>Search space is huge (10^721)</a:t>
            </a:r>
          </a:p>
          <a:p>
            <a:pPr lvl="1"/>
            <a:r>
              <a:rPr lang="en-US" smtClean="0"/>
              <a:t>Difficult to evaluate who is winning</a:t>
            </a:r>
          </a:p>
          <a:p>
            <a:pPr lvl="1"/>
            <a:endParaRPr lang="en-US" smtClean="0"/>
          </a:p>
          <a:p>
            <a:r>
              <a:rPr lang="en-US" smtClean="0"/>
              <a:t>Can we characterize network state and action spaces?</a:t>
            </a:r>
          </a:p>
          <a:p>
            <a:pPr lvl="1"/>
            <a:r>
              <a:rPr lang="en-US" smtClean="0"/>
              <a:t>And why is this important?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67" y="1781752"/>
            <a:ext cx="5241867" cy="2380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394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4380154" y="1149350"/>
            <a:ext cx="3042995" cy="4084500"/>
            <a:chOff x="4380154" y="1149350"/>
            <a:chExt cx="3042995" cy="40845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380154" y="1149350"/>
              <a:ext cx="5887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968894" y="1149350"/>
              <a:ext cx="1621851" cy="40845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590745" y="5233850"/>
              <a:ext cx="832404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2678113" y="1593850"/>
            <a:ext cx="798512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1200578" y="1593850"/>
            <a:ext cx="1477535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</p:cNvCxnSpPr>
          <p:nvPr/>
        </p:nvCxnSpPr>
        <p:spPr>
          <a:xfrm>
            <a:off x="2678113" y="1593850"/>
            <a:ext cx="3102706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27001" y="2288853"/>
            <a:ext cx="4587874" cy="631455"/>
          </a:xfrm>
          <a:prstGeom prst="rect">
            <a:avLst/>
          </a:prstGeom>
          <a:solidFill>
            <a:srgbClr val="3366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Presentation Layer</a:t>
            </a:r>
            <a:endParaRPr lang="en-US" sz="2000"/>
          </a:p>
        </p:txBody>
      </p:sp>
      <p:grpSp>
        <p:nvGrpSpPr>
          <p:cNvPr id="12" name="Group 11"/>
          <p:cNvGrpSpPr/>
          <p:nvPr/>
        </p:nvGrpSpPr>
        <p:grpSpPr>
          <a:xfrm>
            <a:off x="307975" y="247650"/>
            <a:ext cx="4283075" cy="1346200"/>
            <a:chOff x="460375" y="857250"/>
            <a:chExt cx="4283075" cy="1346200"/>
          </a:xfrm>
        </p:grpSpPr>
        <p:sp>
          <p:nvSpPr>
            <p:cNvPr id="8" name="Rectangle 7"/>
            <p:cNvSpPr/>
            <p:nvPr/>
          </p:nvSpPr>
          <p:spPr>
            <a:xfrm>
              <a:off x="460375" y="8572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/>
                <a:t>Domain Knowledge</a:t>
              </a:r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2775" y="10096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/>
                <a:t>Domain Knowledge</a:t>
              </a:r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5175" y="11620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/>
                <a:t>Domain Knowledge</a:t>
              </a:r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7575" y="13144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/>
                <a:t>Domain Knowledge</a:t>
              </a:r>
              <a:endParaRPr lang="en-US" sz="280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7001" y="3000375"/>
            <a:ext cx="2031999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Data Collection</a:t>
            </a:r>
          </a:p>
          <a:p>
            <a:pPr algn="ctr"/>
            <a:r>
              <a:rPr lang="en-US" sz="1200" smtClean="0"/>
              <a:t>Packet brokers, flow data, …</a:t>
            </a:r>
            <a:endParaRPr lang="en-US" sz="1200"/>
          </a:p>
        </p:txBody>
      </p:sp>
      <p:sp>
        <p:nvSpPr>
          <p:cNvPr id="14" name="Rectangle 13"/>
          <p:cNvSpPr/>
          <p:nvPr/>
        </p:nvSpPr>
        <p:spPr>
          <a:xfrm>
            <a:off x="2279650" y="3000375"/>
            <a:ext cx="2435225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Preprocessing</a:t>
            </a:r>
            <a:endParaRPr lang="en-US" sz="3200" smtClean="0"/>
          </a:p>
          <a:p>
            <a:pPr algn="ctr"/>
            <a:r>
              <a:rPr lang="en-US" sz="1400" smtClean="0"/>
              <a:t>Big Data, Hadoop, Data Science, …</a:t>
            </a:r>
            <a:endParaRPr lang="en-US" sz="1400"/>
          </a:p>
        </p:txBody>
      </p:sp>
      <p:sp>
        <p:nvSpPr>
          <p:cNvPr id="15" name="Rectangle 14"/>
          <p:cNvSpPr/>
          <p:nvPr/>
        </p:nvSpPr>
        <p:spPr>
          <a:xfrm>
            <a:off x="4835523" y="3000375"/>
            <a:ext cx="258762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Learning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50149" y="300037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smtClean="0"/>
          </a:p>
          <a:p>
            <a:pPr algn="ctr"/>
            <a:r>
              <a:rPr lang="en-US" sz="2400" smtClean="0"/>
              <a:t>Inference</a:t>
            </a:r>
            <a:endParaRPr lang="en-US" smtClean="0"/>
          </a:p>
          <a:p>
            <a:pPr algn="ctr"/>
            <a:endParaRPr lang="en-US" smtClean="0"/>
          </a:p>
        </p:txBody>
      </p:sp>
      <p:sp>
        <p:nvSpPr>
          <p:cNvPr id="19" name="Rectangle 18"/>
          <p:cNvSpPr/>
          <p:nvPr/>
        </p:nvSpPr>
        <p:spPr>
          <a:xfrm>
            <a:off x="7550149" y="487362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Business</a:t>
            </a:r>
          </a:p>
          <a:p>
            <a:pPr algn="ctr"/>
            <a:r>
              <a:rPr lang="en-US" sz="2400" smtClean="0"/>
              <a:t>Logic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5175" y="4349750"/>
            <a:ext cx="584200" cy="368300"/>
            <a:chOff x="765175" y="4222750"/>
            <a:chExt cx="584200" cy="3683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8124825" y="4222750"/>
            <a:ext cx="584200" cy="368300"/>
            <a:chOff x="765175" y="4222750"/>
            <a:chExt cx="584200" cy="36830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/>
          <p:nvPr/>
        </p:nvCxnSpPr>
        <p:spPr>
          <a:xfrm flipH="1">
            <a:off x="2698751" y="5349875"/>
            <a:ext cx="4724398" cy="31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712885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380154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993891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 bwMode="gray">
          <a:xfrm>
            <a:off x="4286250" y="1971903"/>
            <a:ext cx="4828148" cy="2135178"/>
            <a:chOff x="4714876" y="2944957"/>
            <a:chExt cx="4429124" cy="1626125"/>
          </a:xfrm>
        </p:grpSpPr>
        <p:sp>
          <p:nvSpPr>
            <p:cNvPr id="47" name="Rounded Rectangle 46"/>
            <p:cNvSpPr/>
            <p:nvPr/>
          </p:nvSpPr>
          <p:spPr bwMode="gray">
            <a:xfrm rot="16200000">
              <a:off x="6484604" y="1911686"/>
              <a:ext cx="889668" cy="4429124"/>
            </a:xfrm>
            <a:prstGeom prst="roundRect">
              <a:avLst>
                <a:gd name="adj" fmla="val 10771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 bwMode="gray">
            <a:xfrm>
              <a:off x="5661532" y="2944957"/>
              <a:ext cx="1167383" cy="6328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240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en-US" sz="2400" b="1" u="sng" smtClean="0">
                  <a:solidFill>
                    <a:schemeClr val="accent6">
                      <a:lumMod val="75000"/>
                    </a:schemeClr>
                  </a:solidFill>
                </a:rPr>
                <a:t>Learning</a:t>
              </a:r>
              <a:endParaRPr lang="en-US" sz="2400" b="1" u="sng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 bwMode="gray">
          <a:xfrm>
            <a:off x="0" y="1593850"/>
            <a:ext cx="4714875" cy="2513233"/>
            <a:chOff x="4714876" y="3404805"/>
            <a:chExt cx="4429124" cy="1166277"/>
          </a:xfrm>
        </p:grpSpPr>
        <p:sp>
          <p:nvSpPr>
            <p:cNvPr id="50" name="Rounded Rectangle 49"/>
            <p:cNvSpPr/>
            <p:nvPr/>
          </p:nvSpPr>
          <p:spPr bwMode="gray">
            <a:xfrm rot="16200000">
              <a:off x="6484604" y="1911686"/>
              <a:ext cx="889668" cy="4429124"/>
            </a:xfrm>
            <a:prstGeom prst="roundRect">
              <a:avLst>
                <a:gd name="adj" fmla="val 10771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 bwMode="gray">
            <a:xfrm>
              <a:off x="5879694" y="3404805"/>
              <a:ext cx="2369428" cy="214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u="sng" smtClean="0">
                  <a:solidFill>
                    <a:srgbClr val="E46C0A"/>
                  </a:solidFill>
                </a:rPr>
                <a:t>Analytics Platform</a:t>
              </a:r>
              <a:endParaRPr lang="en-US" sz="2400" b="1" u="sng">
                <a:solidFill>
                  <a:srgbClr val="E46C0A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714875" y="104915"/>
            <a:ext cx="438568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smtClean="0"/>
              <a:t>Typical Workflow Schematic</a:t>
            </a:r>
            <a:endParaRPr lang="en-US" sz="2800" b="1"/>
          </a:p>
        </p:txBody>
      </p:sp>
      <p:grpSp>
        <p:nvGrpSpPr>
          <p:cNvPr id="52" name="Group 51"/>
          <p:cNvGrpSpPr/>
          <p:nvPr/>
        </p:nvGrpSpPr>
        <p:grpSpPr bwMode="gray">
          <a:xfrm>
            <a:off x="164111" y="4967260"/>
            <a:ext cx="2469317" cy="1728477"/>
            <a:chOff x="219318" y="5055910"/>
            <a:chExt cx="2101326" cy="1470896"/>
          </a:xfrm>
          <a:effectLst/>
        </p:grpSpPr>
        <p:cxnSp>
          <p:nvCxnSpPr>
            <p:cNvPr id="54" name="Straight Connector 53"/>
            <p:cNvCxnSpPr>
              <a:stCxn id="89" idx="0"/>
              <a:endCxn id="85" idx="13"/>
            </p:cNvCxnSpPr>
            <p:nvPr/>
          </p:nvCxnSpPr>
          <p:spPr bwMode="gray">
            <a:xfrm>
              <a:off x="1193565" y="5214121"/>
              <a:ext cx="243118" cy="13300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8" idx="4"/>
              <a:endCxn id="89" idx="18"/>
            </p:cNvCxnSpPr>
            <p:nvPr/>
          </p:nvCxnSpPr>
          <p:spPr bwMode="gray">
            <a:xfrm flipV="1">
              <a:off x="583145" y="5244962"/>
              <a:ext cx="235484" cy="155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85" idx="20"/>
            </p:cNvCxnSpPr>
            <p:nvPr/>
          </p:nvCxnSpPr>
          <p:spPr bwMode="gray">
            <a:xfrm flipV="1">
              <a:off x="1284496" y="5505104"/>
              <a:ext cx="266666" cy="1087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84" idx="35"/>
            </p:cNvCxnSpPr>
            <p:nvPr/>
          </p:nvCxnSpPr>
          <p:spPr bwMode="gray">
            <a:xfrm>
              <a:off x="1512333" y="5831561"/>
              <a:ext cx="125919" cy="1943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 bwMode="gray">
            <a:xfrm flipV="1">
              <a:off x="722320" y="5876516"/>
              <a:ext cx="227323" cy="10395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83" idx="25"/>
            </p:cNvCxnSpPr>
            <p:nvPr/>
          </p:nvCxnSpPr>
          <p:spPr bwMode="gray">
            <a:xfrm flipH="1" flipV="1">
              <a:off x="1261654" y="5998796"/>
              <a:ext cx="60917" cy="18846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84" idx="29"/>
            </p:cNvCxnSpPr>
            <p:nvPr/>
          </p:nvCxnSpPr>
          <p:spPr bwMode="gray">
            <a:xfrm flipV="1">
              <a:off x="1495065" y="6032442"/>
              <a:ext cx="302809" cy="21497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8" idx="24"/>
            </p:cNvCxnSpPr>
            <p:nvPr/>
          </p:nvCxnSpPr>
          <p:spPr bwMode="gray">
            <a:xfrm flipH="1" flipV="1">
              <a:off x="537063" y="5681375"/>
              <a:ext cx="110961" cy="28288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86" idx="36"/>
            </p:cNvCxnSpPr>
            <p:nvPr/>
          </p:nvCxnSpPr>
          <p:spPr bwMode="gray">
            <a:xfrm>
              <a:off x="977340" y="6243883"/>
              <a:ext cx="172745" cy="3616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85" idx="24"/>
            </p:cNvCxnSpPr>
            <p:nvPr/>
          </p:nvCxnSpPr>
          <p:spPr bwMode="gray">
            <a:xfrm flipH="1" flipV="1">
              <a:off x="1753146" y="5585697"/>
              <a:ext cx="24078" cy="953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4" idx="39"/>
              <a:endCxn id="89" idx="56"/>
            </p:cNvCxnSpPr>
            <p:nvPr/>
          </p:nvCxnSpPr>
          <p:spPr bwMode="gray">
            <a:xfrm flipH="1" flipV="1">
              <a:off x="1137618" y="5323334"/>
              <a:ext cx="552327" cy="40979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8" idx="25"/>
            </p:cNvCxnSpPr>
            <p:nvPr/>
          </p:nvCxnSpPr>
          <p:spPr bwMode="gray">
            <a:xfrm flipH="1" flipV="1">
              <a:off x="550070" y="5680412"/>
              <a:ext cx="567366" cy="55522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endCxn id="84" idx="31"/>
            </p:cNvCxnSpPr>
            <p:nvPr/>
          </p:nvCxnSpPr>
          <p:spPr bwMode="gray">
            <a:xfrm flipV="1">
              <a:off x="954953" y="5973833"/>
              <a:ext cx="753593" cy="16868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1"/>
              <a:endCxn id="89" idx="26"/>
            </p:cNvCxnSpPr>
            <p:nvPr/>
          </p:nvCxnSpPr>
          <p:spPr bwMode="gray">
            <a:xfrm flipH="1" flipV="1">
              <a:off x="986603" y="5334816"/>
              <a:ext cx="41892" cy="2076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8" idx="59"/>
              <a:endCxn id="83" idx="39"/>
            </p:cNvCxnSpPr>
            <p:nvPr/>
          </p:nvCxnSpPr>
          <p:spPr bwMode="gray">
            <a:xfrm>
              <a:off x="734713" y="5569316"/>
              <a:ext cx="146921" cy="1770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2" descr="C:\Users\jheuser\Documents\jim\presentations\DaveMeyer_Feb2015\gear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549975" y="5268817"/>
              <a:ext cx="293100" cy="2931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3" descr="C:\Users\jheuser\Documents\jim\presentations\DaveMeyer_Feb2015\m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99530" y="5634343"/>
              <a:ext cx="317866" cy="24033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C:\Users\jheuser\Documents\jim\presentations\DaveMeyer_Feb2015\peopl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90590" y="6227095"/>
              <a:ext cx="221743" cy="23478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5" descr="C:\Users\jheuser\Documents\jim\presentations\DaveMeyer_Feb2015\plac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80080" y="5384992"/>
              <a:ext cx="187189" cy="2506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C:\Users\jheuser\Documents\jim\presentations\DaveMeyer_Feb2015\speec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790882" y="5774869"/>
              <a:ext cx="315352" cy="2683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7" descr="C:\Users\jheuser\Documents\jim\presentations\DaveMeyer_Feb2015\stor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98898" y="5994698"/>
              <a:ext cx="276146" cy="2761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C:\Users\jheuser\Documents\jim\presentations\DaveMeyer_Feb2015\blog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890457" y="5100105"/>
              <a:ext cx="227625" cy="2104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Freeform 34"/>
            <p:cNvSpPr>
              <a:spLocks noChangeArrowheads="1"/>
            </p:cNvSpPr>
            <p:nvPr/>
          </p:nvSpPr>
          <p:spPr bwMode="gray">
            <a:xfrm>
              <a:off x="816099" y="5524518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Freeform 34"/>
            <p:cNvSpPr>
              <a:spLocks noChangeArrowheads="1"/>
            </p:cNvSpPr>
            <p:nvPr/>
          </p:nvSpPr>
          <p:spPr bwMode="gray">
            <a:xfrm>
              <a:off x="1624410" y="5670624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Freeform 34"/>
            <p:cNvSpPr>
              <a:spLocks noChangeArrowheads="1"/>
            </p:cNvSpPr>
            <p:nvPr/>
          </p:nvSpPr>
          <p:spPr bwMode="gray">
            <a:xfrm>
              <a:off x="1435399" y="5232660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Freeform 34"/>
            <p:cNvSpPr>
              <a:spLocks noChangeArrowheads="1"/>
            </p:cNvSpPr>
            <p:nvPr/>
          </p:nvSpPr>
          <p:spPr bwMode="gray">
            <a:xfrm>
              <a:off x="1135474" y="6172806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34"/>
            <p:cNvSpPr>
              <a:spLocks noChangeArrowheads="1"/>
            </p:cNvSpPr>
            <p:nvPr/>
          </p:nvSpPr>
          <p:spPr bwMode="gray">
            <a:xfrm>
              <a:off x="279397" y="5899369"/>
              <a:ext cx="709999" cy="486301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Freeform 34"/>
            <p:cNvSpPr>
              <a:spLocks noChangeArrowheads="1"/>
            </p:cNvSpPr>
            <p:nvPr/>
          </p:nvSpPr>
          <p:spPr bwMode="gray">
            <a:xfrm>
              <a:off x="219318" y="5328339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Freeform 34"/>
            <p:cNvSpPr>
              <a:spLocks noChangeArrowheads="1"/>
            </p:cNvSpPr>
            <p:nvPr/>
          </p:nvSpPr>
          <p:spPr bwMode="gray">
            <a:xfrm>
              <a:off x="773899" y="5055910"/>
              <a:ext cx="429814" cy="29439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762263" y="57630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43" name="Group 42"/>
          <p:cNvGrpSpPr/>
          <p:nvPr/>
        </p:nvGrpSpPr>
        <p:grpSpPr bwMode="gray">
          <a:xfrm>
            <a:off x="7459081" y="2322272"/>
            <a:ext cx="1670049" cy="3671297"/>
            <a:chOff x="7426021" y="3034703"/>
            <a:chExt cx="1711362" cy="2633009"/>
          </a:xfrm>
        </p:grpSpPr>
        <p:sp>
          <p:nvSpPr>
            <p:cNvPr id="44" name="Rounded Rectangle 43"/>
            <p:cNvSpPr/>
            <p:nvPr/>
          </p:nvSpPr>
          <p:spPr bwMode="gray">
            <a:xfrm>
              <a:off x="7451947" y="3475501"/>
              <a:ext cx="1667495" cy="2192211"/>
            </a:xfrm>
            <a:prstGeom prst="roundRect">
              <a:avLst>
                <a:gd name="adj" fmla="val 7025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 bwMode="gray">
            <a:xfrm>
              <a:off x="7426021" y="3034703"/>
              <a:ext cx="1711362" cy="3311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u="sng" smtClean="0">
                  <a:solidFill>
                    <a:schemeClr val="accent6">
                      <a:lumMod val="75000"/>
                    </a:schemeClr>
                  </a:solidFill>
                </a:rPr>
                <a:t>Intelligence</a:t>
              </a:r>
              <a:endParaRPr lang="en-US" sz="2400" b="1" u="sng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213460" y="4863020"/>
            <a:ext cx="5898162" cy="1952458"/>
            <a:chOff x="3262237" y="4864518"/>
            <a:chExt cx="5898162" cy="1952458"/>
          </a:xfrm>
        </p:grpSpPr>
        <p:sp>
          <p:nvSpPr>
            <p:cNvPr id="24" name="TextBox 23"/>
            <p:cNvSpPr txBox="1"/>
            <p:nvPr/>
          </p:nvSpPr>
          <p:spPr>
            <a:xfrm>
              <a:off x="3262237" y="4864518"/>
              <a:ext cx="2931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Remediation/Optimization</a:t>
              </a:r>
              <a:r>
                <a:rPr lang="en-US"/>
                <a:t>/</a:t>
              </a:r>
              <a:r>
                <a:rPr lang="en-US" smtClean="0"/>
                <a:t>…</a:t>
              </a:r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757838" y="6078312"/>
              <a:ext cx="2402561" cy="7386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smtClean="0"/>
                <a:t>Topology, Anomaly Detection, </a:t>
              </a:r>
            </a:p>
            <a:p>
              <a:r>
                <a:rPr lang="en-US" sz="1400" smtClean="0"/>
                <a:t>Root Cause Analysis, </a:t>
              </a:r>
            </a:p>
            <a:p>
              <a:r>
                <a:rPr lang="en-US" sz="1400" smtClean="0"/>
                <a:t>Predictive Insight, ….</a:t>
              </a:r>
              <a:endParaRPr lang="en-US" sz="1400"/>
            </a:p>
          </p:txBody>
        </p:sp>
        <p:pic>
          <p:nvPicPr>
            <p:cNvPr id="18" name="Picture 17" descr="recommender_systems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841" y="5498711"/>
              <a:ext cx="1717127" cy="121341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303267" y="5498711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Intent</a:t>
              </a:r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268224" y="836027"/>
            <a:ext cx="383233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Importantly, control is not learned</a:t>
            </a:r>
            <a:endParaRPr 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53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97317"/>
            <a:ext cx="8971722" cy="697813"/>
          </a:xfrm>
        </p:spPr>
        <p:txBody>
          <a:bodyPr>
            <a:noAutofit/>
          </a:bodyPr>
          <a:lstStyle/>
          <a:p>
            <a:pPr>
              <a:tabLst>
                <a:tab pos="449263" algn="l"/>
              </a:tabLst>
            </a:pPr>
            <a:r>
              <a:rPr lang="en-US" sz="3600" smtClean="0"/>
              <a:t>Static vs. Reinforcement Learning Architectures</a:t>
            </a:r>
            <a:endParaRPr lang="en-US" sz="3600"/>
          </a:p>
        </p:txBody>
      </p:sp>
      <p:grpSp>
        <p:nvGrpSpPr>
          <p:cNvPr id="22" name="Group 21"/>
          <p:cNvGrpSpPr/>
          <p:nvPr/>
        </p:nvGrpSpPr>
        <p:grpSpPr>
          <a:xfrm>
            <a:off x="297277" y="1240317"/>
            <a:ext cx="8176409" cy="5460313"/>
            <a:chOff x="363537" y="1342809"/>
            <a:chExt cx="8176409" cy="54603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8" y="1342809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" y="4101354"/>
              <a:ext cx="3602357" cy="270176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55412" y="1702478"/>
              <a:ext cx="4019049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>
                  <a:latin typeface="Dual 400" panose="02000603000000020004" pitchFamily="2" charset="0"/>
                </a:rPr>
                <a:t>ML doesn’t have “agency</a:t>
              </a:r>
              <a:r>
                <a:rPr lang="en-US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Largely off-line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55412" y="4664330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1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Network Gamification?</a:t>
            </a:r>
            <a:endParaRPr lang="en-US" i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478"/>
            <a:ext cx="8229600" cy="4694583"/>
          </a:xfrm>
        </p:spPr>
        <p:txBody>
          <a:bodyPr>
            <a:normAutofit fontScale="85000" lnSpcReduction="20000"/>
          </a:bodyPr>
          <a:lstStyle/>
          <a:p>
            <a:r>
              <a:rPr lang="en-US" i="1"/>
              <a:t>Gamification</a:t>
            </a:r>
            <a:r>
              <a:rPr lang="en-US"/>
              <a:t> is the application of game </a:t>
            </a:r>
            <a:r>
              <a:rPr lang="en-US" smtClean="0"/>
              <a:t>theoretic approaches and design </a:t>
            </a:r>
            <a:r>
              <a:rPr lang="en-US"/>
              <a:t>techniques to </a:t>
            </a:r>
            <a:r>
              <a:rPr lang="en-US" smtClean="0"/>
              <a:t>what have traditionally been non-game </a:t>
            </a:r>
            <a:r>
              <a:rPr lang="en-US"/>
              <a:t>problems, </a:t>
            </a:r>
            <a:r>
              <a:rPr lang="en-US" smtClean="0"/>
              <a:t>including business, operations </a:t>
            </a:r>
            <a:r>
              <a:rPr lang="en-US"/>
              <a:t>and social impact </a:t>
            </a:r>
            <a:r>
              <a:rPr lang="en-US" smtClean="0"/>
              <a:t>challenges</a:t>
            </a:r>
          </a:p>
          <a:p>
            <a:pPr lvl="1"/>
            <a:r>
              <a:rPr lang="en-US" smtClean="0"/>
              <a:t>Online learning/optimization</a:t>
            </a:r>
          </a:p>
          <a:p>
            <a:pPr lvl="1"/>
            <a:r>
              <a:rPr lang="en-US" smtClean="0"/>
              <a:t>Security</a:t>
            </a:r>
          </a:p>
          <a:p>
            <a:pPr lvl="1"/>
            <a:r>
              <a:rPr lang="en-US" smtClean="0"/>
              <a:t>Automation</a:t>
            </a:r>
          </a:p>
          <a:p>
            <a:pPr lvl="1"/>
            <a:r>
              <a:rPr lang="en-US" smtClean="0"/>
              <a:t>Almost any application that interacts with its environment</a:t>
            </a:r>
          </a:p>
          <a:p>
            <a:endParaRPr lang="en-US"/>
          </a:p>
          <a:p>
            <a:r>
              <a:rPr lang="en-US" smtClean="0"/>
              <a:t>Idea: Envision network and other automation tasks as 2-player games, and use Deep Learning, Reinforcement Learning and Monte Carlo Tree Search to learn optimal control in an online setting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0"/>
            <a:ext cx="8961000" cy="1143000"/>
          </a:xfrm>
        </p:spPr>
        <p:txBody>
          <a:bodyPr>
            <a:noAutofit/>
          </a:bodyPr>
          <a:lstStyle/>
          <a:p>
            <a:pPr algn="ctr"/>
            <a:r>
              <a:rPr lang="en-US" sz="3200" smtClean="0"/>
              <a:t>Summary: Why Is AlphaGo Important/Relevant?</a:t>
            </a:r>
            <a:endParaRPr lang="en-US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4" y="1143000"/>
            <a:ext cx="8293813" cy="4120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408506" y="5587574"/>
            <a:ext cx="8308813" cy="1204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mtClean="0">
                <a:latin typeface="Dual 400" panose="02000603000000020004" pitchFamily="2" charset="0"/>
              </a:rPr>
              <a:t>Security: Agent can learn dynamic/evolving behavior of adversary</a:t>
            </a:r>
          </a:p>
          <a:p>
            <a:pPr marL="285750" indent="-285750">
              <a:lnSpc>
                <a:spcPct val="9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mtClean="0">
                <a:latin typeface="Dual 400" panose="02000603000000020004" pitchFamily="2" charset="0"/>
              </a:rPr>
              <a:t>DevOPs: Agent can learn workflow automation (e.g</a:t>
            </a:r>
            <a:r>
              <a:rPr lang="en-US">
                <a:latin typeface="Dual 400" panose="02000603000000020004" pitchFamily="2" charset="0"/>
              </a:rPr>
              <a:t>. </a:t>
            </a:r>
            <a:r>
              <a:rPr lang="en-US" smtClean="0">
                <a:latin typeface="Dual 400" panose="02000603000000020004" pitchFamily="2" charset="0"/>
              </a:rPr>
              <a:t>Openstack Mistral/StackStorm)</a:t>
            </a:r>
          </a:p>
          <a:p>
            <a:pPr marL="285750" indent="-285750">
              <a:lnSpc>
                <a:spcPct val="9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mtClean="0">
                <a:latin typeface="Dual 400" panose="02000603000000020004" pitchFamily="2" charset="0"/>
              </a:rPr>
              <a:t>Orchestration:  Agent can learn dynamic behavior of VNFs and system as a whole</a:t>
            </a:r>
          </a:p>
          <a:p>
            <a:pPr marL="285750" indent="-285750">
              <a:lnSpc>
                <a:spcPct val="9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mtClean="0">
                <a:latin typeface="Dual 400" panose="02000603000000020004" pitchFamily="2" charset="0"/>
              </a:rPr>
              <a:t>General: Deep learning can capture human intuition </a:t>
            </a:r>
          </a:p>
        </p:txBody>
      </p:sp>
    </p:spTree>
    <p:extLst>
      <p:ext uri="{BB962C8B-B14F-4D97-AF65-F5344CB8AC3E}">
        <p14:creationId xmlns:p14="http://schemas.microsoft.com/office/powerpoint/2010/main" val="7081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29652"/>
            <a:ext cx="8229600" cy="1143000"/>
          </a:xfrm>
        </p:spPr>
        <p:txBody>
          <a:bodyPr>
            <a:normAutofit/>
          </a:bodyPr>
          <a:lstStyle/>
          <a:p>
            <a:r>
              <a:rPr lang="en-US" smtClean="0"/>
              <a:t>Example: Gamifying Workflows</a:t>
            </a:r>
            <a:endParaRPr lang="en-US" sz="31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638"/>
            <a:ext cx="4557252" cy="514539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96293" y="3853300"/>
            <a:ext cx="7060792" cy="1295504"/>
            <a:chOff x="896293" y="3853300"/>
            <a:chExt cx="7060792" cy="1295504"/>
          </a:xfrm>
        </p:grpSpPr>
        <p:sp>
          <p:nvSpPr>
            <p:cNvPr id="7" name="Oval 6"/>
            <p:cNvSpPr/>
            <p:nvPr/>
          </p:nvSpPr>
          <p:spPr>
            <a:xfrm>
              <a:off x="896293" y="3853300"/>
              <a:ext cx="995881" cy="555738"/>
            </a:xfrm>
            <a:prstGeom prst="ellipse">
              <a:avLst/>
            </a:prstGeom>
            <a:solidFill>
              <a:srgbClr val="00B05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229111" y="4118082"/>
              <a:ext cx="1727974" cy="1030722"/>
              <a:chOff x="6264365" y="3668634"/>
              <a:chExt cx="1727974" cy="103072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264365" y="3668634"/>
                <a:ext cx="1727974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mtClean="0"/>
                  <a:t>State Transitions</a:t>
                </a:r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322330" y="4145358"/>
                    <a:ext cx="1612044" cy="553998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oMath>
                      </m:oMathPara>
                    </a14:m>
                    <a:endParaRPr lang="en-US" b="0" smtClean="0">
                      <a:ea typeface="Cambria Math" charset="0"/>
                      <a:cs typeface="Cambria Math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∈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∈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2330" y="4145358"/>
                    <a:ext cx="1612044" cy="553998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72" t="-20000" r="-3717" b="-82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" name="Straight Connector 9"/>
            <p:cNvCxnSpPr/>
            <p:nvPr/>
          </p:nvCxnSpPr>
          <p:spPr>
            <a:xfrm flipH="1" flipV="1">
              <a:off x="2046085" y="4149135"/>
              <a:ext cx="3927012" cy="482499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90791" y="1347336"/>
                <a:ext cx="4180953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mtClean="0"/>
                  <a:t>Workflows can be learned/optimized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mtClean="0"/>
                  <a:t>Model as a POMDP: &lt;S,A,T,R,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r>
                  <a:rPr lang="en-US" smtClean="0"/>
                  <a:t>,O,𝛾&gt;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mtClean="0"/>
                  <a:t>Estimate with MDP: &lt;</a:t>
                </a:r>
                <a:r>
                  <a:rPr lang="en-US" smtClean="0">
                    <a:solidFill>
                      <a:srgbClr val="FF0000"/>
                    </a:solidFill>
                  </a:rPr>
                  <a:t>S</a:t>
                </a:r>
                <a:r>
                  <a:rPr lang="en-US" smtClean="0"/>
                  <a:t>,</a:t>
                </a:r>
                <a:r>
                  <a:rPr lang="en-US" smtClean="0">
                    <a:solidFill>
                      <a:srgbClr val="FF0000"/>
                    </a:solidFill>
                  </a:rPr>
                  <a:t>A</a:t>
                </a:r>
                <a:r>
                  <a:rPr lang="en-US" smtClean="0"/>
                  <a:t>,T,R,𝛾&gt;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mtClean="0">
                    <a:solidFill>
                      <a:srgbClr val="FF0000"/>
                    </a:solidFill>
                  </a:rPr>
                  <a:t>Model free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mtClean="0"/>
                  <a:t>Deep Value (Q) and Policy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mtClean="0"/>
                  <a:t> networks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791" y="1347336"/>
                <a:ext cx="4180953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020" t="-1319" r="-583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36646" y="6572386"/>
            <a:ext cx="5357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hlinkClick r:id="rId5"/>
              </a:rPr>
              <a:t>https://github.com/StackStorm/st2/blob/master/contrib/examples/actions/chains/echochain.yaml</a:t>
            </a:r>
            <a:endParaRPr lang="en-US" sz="1000"/>
          </a:p>
        </p:txBody>
      </p:sp>
      <p:grpSp>
        <p:nvGrpSpPr>
          <p:cNvPr id="9" name="Group 8"/>
          <p:cNvGrpSpPr/>
          <p:nvPr/>
        </p:nvGrpSpPr>
        <p:grpSpPr>
          <a:xfrm>
            <a:off x="5534370" y="5642279"/>
            <a:ext cx="3117456" cy="818938"/>
            <a:chOff x="5569624" y="5352306"/>
            <a:chExt cx="3117456" cy="818938"/>
          </a:xfrm>
        </p:grpSpPr>
        <p:sp>
          <p:nvSpPr>
            <p:cNvPr id="13" name="TextBox 12"/>
            <p:cNvSpPr txBox="1"/>
            <p:nvPr/>
          </p:nvSpPr>
          <p:spPr>
            <a:xfrm>
              <a:off x="5569624" y="5352306"/>
              <a:ext cx="3117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hlinkClick r:id="rId6"/>
                </a:rPr>
                <a:t>https://github.com/StackStorm</a:t>
              </a:r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51753" y="5801912"/>
              <a:ext cx="2553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hlinkClick r:id="rId7"/>
                </a:rPr>
                <a:t>https://gym.openai.com/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96293" y="2617097"/>
            <a:ext cx="3509156" cy="555738"/>
            <a:chOff x="896293" y="2617097"/>
            <a:chExt cx="3509156" cy="555738"/>
          </a:xfrm>
        </p:grpSpPr>
        <p:sp>
          <p:nvSpPr>
            <p:cNvPr id="19" name="Oval 18"/>
            <p:cNvSpPr/>
            <p:nvPr/>
          </p:nvSpPr>
          <p:spPr>
            <a:xfrm>
              <a:off x="896293" y="2617097"/>
              <a:ext cx="995881" cy="555738"/>
            </a:xfrm>
            <a:prstGeom prst="ellipse">
              <a:avLst/>
            </a:prstGeom>
            <a:solidFill>
              <a:srgbClr val="00B050">
                <a:alpha val="2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46085" y="2725689"/>
              <a:ext cx="2359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/>
                <a:t>Boolean state test/actions</a:t>
              </a: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8272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</a:t>
            </a:r>
            <a:r>
              <a:rPr lang="en-US" smtClean="0"/>
              <a:t>nterested in Reinforcement Learning?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36" y="1748831"/>
            <a:ext cx="8245928" cy="48296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4497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smtClean="0"/>
              <a:t>So When Would We Use Machine Learning? 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0667"/>
            <a:ext cx="8229600" cy="5052730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When patterns exists in our data</a:t>
            </a:r>
          </a:p>
          <a:p>
            <a:pPr lvl="1"/>
            <a:r>
              <a:rPr lang="en-US" smtClean="0"/>
              <a:t>Even if we don’t know what they are</a:t>
            </a:r>
          </a:p>
          <a:p>
            <a:pPr lvl="2"/>
            <a:r>
              <a:rPr lang="en-US" smtClean="0"/>
              <a:t>Or perhaps especially when we don’t know what they are</a:t>
            </a:r>
          </a:p>
          <a:p>
            <a:endParaRPr lang="en-US" smtClean="0"/>
          </a:p>
          <a:p>
            <a:r>
              <a:rPr lang="en-US" smtClean="0"/>
              <a:t>We can not pin down the functional relationships mathematically </a:t>
            </a:r>
          </a:p>
          <a:p>
            <a:pPr lvl="1"/>
            <a:r>
              <a:rPr lang="en-US" smtClean="0"/>
              <a:t>Else we would just code up the algorithm</a:t>
            </a:r>
          </a:p>
          <a:p>
            <a:endParaRPr lang="en-US" smtClean="0"/>
          </a:p>
          <a:p>
            <a:r>
              <a:rPr lang="en-US" smtClean="0"/>
              <a:t>When we have lots of (unlabeled) data</a:t>
            </a:r>
          </a:p>
          <a:p>
            <a:pPr lvl="1"/>
            <a:r>
              <a:rPr lang="en-US" smtClean="0"/>
              <a:t>Labeled training sets harder to come by</a:t>
            </a:r>
          </a:p>
          <a:p>
            <a:pPr lvl="1"/>
            <a:r>
              <a:rPr lang="en-US" smtClean="0"/>
              <a:t>Data is of high-dimension </a:t>
            </a:r>
          </a:p>
          <a:p>
            <a:pPr lvl="2"/>
            <a:r>
              <a:rPr lang="en-US" smtClean="0"/>
              <a:t>High dimension “features”</a:t>
            </a:r>
          </a:p>
          <a:p>
            <a:pPr lvl="2"/>
            <a:r>
              <a:rPr lang="en-US" smtClean="0"/>
              <a:t>For example, sensor data</a:t>
            </a:r>
          </a:p>
          <a:p>
            <a:pPr lvl="1"/>
            <a:r>
              <a:rPr lang="en-US" smtClean="0"/>
              <a:t>Want to “discover” lower-dimension representations</a:t>
            </a:r>
          </a:p>
          <a:p>
            <a:pPr lvl="2"/>
            <a:r>
              <a:rPr lang="en-US" smtClean="0"/>
              <a:t>Dimension reduction</a:t>
            </a:r>
          </a:p>
          <a:p>
            <a:pPr lvl="1"/>
            <a:endParaRPr lang="en-US" smtClean="0"/>
          </a:p>
          <a:p>
            <a:r>
              <a:rPr lang="en-US" smtClean="0"/>
              <a:t>Aside: Machine Learning is heavily focused on implementability</a:t>
            </a:r>
          </a:p>
          <a:p>
            <a:pPr lvl="1"/>
            <a:r>
              <a:rPr lang="en-US" smtClean="0"/>
              <a:t>Frequently using well know numerical optimization techniques</a:t>
            </a:r>
          </a:p>
          <a:p>
            <a:pPr lvl="1"/>
            <a:r>
              <a:rPr lang="en-US" smtClean="0"/>
              <a:t>Lots of open source code available</a:t>
            </a:r>
          </a:p>
          <a:p>
            <a:pPr lvl="2"/>
            <a:r>
              <a:rPr lang="en-US" smtClean="0"/>
              <a:t>All kinds of open source frame works, e.g., </a:t>
            </a:r>
            <a:r>
              <a:rPr lang="en-US" smtClean="0">
                <a:hlinkClick r:id="rId2"/>
              </a:rPr>
              <a:t>https://www.tensorflow.org/</a:t>
            </a:r>
            <a:r>
              <a:rPr lang="en-US" smtClean="0"/>
              <a:t> or </a:t>
            </a:r>
            <a:r>
              <a:rPr lang="en-US" smtClean="0">
                <a:hlinkClick r:id="rId3"/>
              </a:rPr>
              <a:t>http://torch.ch/</a:t>
            </a:r>
            <a:endParaRPr lang="en-US" smtClean="0"/>
          </a:p>
          <a:p>
            <a:pPr lvl="2"/>
            <a:r>
              <a:rPr lang="en-US" smtClean="0"/>
              <a:t>Well-worn libraries  </a:t>
            </a:r>
            <a:r>
              <a:rPr lang="en-US" smtClean="0">
                <a:hlinkClick r:id="rId4"/>
              </a:rPr>
              <a:t>http://scikit-learn.org/stable/</a:t>
            </a:r>
            <a:r>
              <a:rPr lang="en-US" smtClean="0"/>
              <a:t>  (many others)</a:t>
            </a:r>
          </a:p>
          <a:p>
            <a:pPr lvl="2"/>
            <a:r>
              <a:rPr lang="en-US" smtClean="0"/>
              <a:t>Languages (e.g., octave: </a:t>
            </a:r>
            <a:r>
              <a:rPr lang="en-US" smtClean="0">
                <a:hlinkClick r:id="rId5"/>
              </a:rPr>
              <a:t>https://www.gnu.org/software/octave/</a:t>
            </a:r>
            <a:r>
              <a:rPr lang="en-US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54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273"/>
            <a:ext cx="8229600" cy="881809"/>
          </a:xfrm>
        </p:spPr>
        <p:txBody>
          <a:bodyPr>
            <a:normAutofit fontScale="90000"/>
          </a:bodyPr>
          <a:lstStyle/>
          <a:p>
            <a:r>
              <a:rPr lang="en-US" smtClean="0"/>
              <a:t>One of the Many Important Things OpenAI is Doing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5" y="1344706"/>
            <a:ext cx="8427210" cy="53922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809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0904"/>
            <a:ext cx="8229600" cy="5506913"/>
          </a:xfrm>
        </p:spPr>
        <p:txBody>
          <a:bodyPr>
            <a:normAutofit fontScale="92500" lnSpcReduction="20000"/>
          </a:bodyPr>
          <a:lstStyle/>
          <a:p>
            <a:endParaRPr lang="en-US" sz="2400" dirty="0" smtClean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Level Set: 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all the (Machine Learning) Excitement About?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Integrated Approaches</a:t>
            </a:r>
          </a:p>
          <a:p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Neural Networks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Machine Learning Excitement Redux: Beyond Static Learning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1800" dirty="0" smtClean="0">
                <a:hlinkClick r:id="rId4"/>
              </a:rPr>
              <a:t>https://github.com/davidmeyer/ml</a:t>
            </a:r>
            <a:endParaRPr lang="en-US" sz="1800" dirty="0" smtClean="0"/>
          </a:p>
          <a:p>
            <a:pPr lvl="1"/>
            <a:r>
              <a:rPr lang="en-US" sz="1800" dirty="0" smtClean="0">
                <a:hlinkClick r:id="rId3"/>
              </a:rPr>
              <a:t>http://www.1-4-5.net/~dmm/ml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mtClean="0"/>
              <a:t>Q&amp;A</a:t>
            </a:r>
            <a:endParaRPr lang="en-US" sz="6000"/>
          </a:p>
        </p:txBody>
      </p:sp>
      <p:sp>
        <p:nvSpPr>
          <p:cNvPr id="3" name="TextBox 2"/>
          <p:cNvSpPr txBox="1"/>
          <p:nvPr/>
        </p:nvSpPr>
        <p:spPr>
          <a:xfrm>
            <a:off x="2988329" y="2902226"/>
            <a:ext cx="3167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mtClean="0"/>
              <a:t>Thank you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16986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76"/>
            <a:ext cx="8229600" cy="1143000"/>
          </a:xfrm>
        </p:spPr>
        <p:txBody>
          <a:bodyPr/>
          <a:lstStyle/>
          <a:p>
            <a:r>
              <a:rPr lang="en-US" smtClean="0"/>
              <a:t>Why Machine Learning is Hard?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57200" y="1529363"/>
            <a:ext cx="3279867" cy="5116988"/>
            <a:chOff x="282257" y="1529363"/>
            <a:chExt cx="3279867" cy="5116988"/>
          </a:xfrm>
        </p:grpSpPr>
        <p:pic>
          <p:nvPicPr>
            <p:cNvPr id="5" name="Picture 4" descr="z_and_p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257" y="2273195"/>
              <a:ext cx="3279867" cy="43731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51624" y="1529363"/>
              <a:ext cx="1341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/>
                <a:t>You See</a:t>
              </a:r>
              <a:endParaRPr lang="en-US" sz="2800"/>
            </a:p>
          </p:txBody>
        </p:sp>
      </p:grpSp>
      <p:pic>
        <p:nvPicPr>
          <p:cNvPr id="6" name="Picture 5" descr="matri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18" y="2273196"/>
            <a:ext cx="3794767" cy="4373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920" y="1319089"/>
            <a:ext cx="36789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Your ML Algorithm Sees</a:t>
            </a:r>
          </a:p>
          <a:p>
            <a:r>
              <a:rPr lang="en-US" sz="2800" smtClean="0"/>
              <a:t>A Bunch of Bits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9765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906" y="188913"/>
            <a:ext cx="8866188" cy="1143000"/>
          </a:xfrm>
        </p:spPr>
        <p:txBody>
          <a:bodyPr>
            <a:noAutofit/>
          </a:bodyPr>
          <a:lstStyle/>
          <a:p>
            <a:r>
              <a:rPr lang="en-US" smtClean="0"/>
              <a:t>Why Machine Learning Is Hard, Redux</a:t>
            </a:r>
            <a:br>
              <a:rPr lang="en-US" smtClean="0"/>
            </a:br>
            <a:r>
              <a:rPr lang="en-US" sz="3600" smtClean="0"/>
              <a:t>What is a “2”?</a:t>
            </a:r>
            <a:endParaRPr lang="en-US" sz="4000">
              <a:solidFill>
                <a:srgbClr val="0099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4562" y="1740469"/>
            <a:ext cx="7814877" cy="4849243"/>
            <a:chOff x="792163" y="1268413"/>
            <a:chExt cx="7410450" cy="5321300"/>
          </a:xfrm>
        </p:grpSpPr>
        <p:pic>
          <p:nvPicPr>
            <p:cNvPr id="173059" name="Picture 3" descr="close4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1268413"/>
              <a:ext cx="73025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3060" name="Rectangle 4"/>
            <p:cNvSpPr>
              <a:spLocks noChangeArrowheads="1"/>
            </p:cNvSpPr>
            <p:nvPr/>
          </p:nvSpPr>
          <p:spPr bwMode="auto">
            <a:xfrm>
              <a:off x="792163" y="2565400"/>
              <a:ext cx="5219700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62" name="Rectangle 6"/>
            <p:cNvSpPr>
              <a:spLocks noChangeArrowheads="1"/>
            </p:cNvSpPr>
            <p:nvPr/>
          </p:nvSpPr>
          <p:spPr bwMode="auto">
            <a:xfrm>
              <a:off x="6731000" y="2565400"/>
              <a:ext cx="720725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63" name="Rectangle 7"/>
            <p:cNvSpPr>
              <a:spLocks noChangeArrowheads="1"/>
            </p:cNvSpPr>
            <p:nvPr/>
          </p:nvSpPr>
          <p:spPr bwMode="auto">
            <a:xfrm>
              <a:off x="2339975" y="4762500"/>
              <a:ext cx="1368425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64" name="Rectangle 8"/>
            <p:cNvSpPr>
              <a:spLocks noChangeArrowheads="1"/>
            </p:cNvSpPr>
            <p:nvPr/>
          </p:nvSpPr>
          <p:spPr bwMode="auto">
            <a:xfrm>
              <a:off x="827088" y="3681413"/>
              <a:ext cx="720725" cy="82708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449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smtClean="0"/>
              <a:t>BTW, How Hard Is It </a:t>
            </a:r>
            <a:r>
              <a:rPr lang="en-US" sz="3600" i="1" smtClean="0"/>
              <a:t>These Days</a:t>
            </a:r>
            <a:r>
              <a:rPr lang="en-US" sz="3600" smtClean="0"/>
              <a:t> To Write Code That Recognizes Handwritten Digits?</a:t>
            </a:r>
            <a:endParaRPr lang="en-US" sz="3600"/>
          </a:p>
        </p:txBody>
      </p:sp>
      <p:grpSp>
        <p:nvGrpSpPr>
          <p:cNvPr id="8" name="Group 7"/>
          <p:cNvGrpSpPr/>
          <p:nvPr/>
        </p:nvGrpSpPr>
        <p:grpSpPr>
          <a:xfrm>
            <a:off x="588793" y="1569413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MNIST: 28x28 Grayscale Handwritten Digit Dataset</a:t>
              </a:r>
            </a:p>
            <a:p>
              <a:endParaRPr lang="en-US" dirty="0" smtClean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err="1" smtClean="0">
                  <a:latin typeface="+mj-lt"/>
                </a:rPr>
                <a:t>Training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err="1" smtClean="0">
                  <a:latin typeface="+mj-lt"/>
                </a:rPr>
                <a:t>set</a:t>
              </a:r>
              <a:r>
                <a:rPr lang="mr-IN" dirty="0" smtClean="0">
                  <a:latin typeface="+mj-lt"/>
                </a:rPr>
                <a:t>:</a:t>
              </a:r>
              <a:r>
                <a:rPr lang="en-US" dirty="0" smtClean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err="1" smtClean="0">
                  <a:latin typeface="+mj-lt"/>
                </a:rPr>
                <a:t>Test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err="1" smtClean="0">
                  <a:latin typeface="+mj-lt"/>
                </a:rPr>
                <a:t>se</a:t>
              </a:r>
              <a:r>
                <a:rPr lang="en-US" dirty="0" smtClean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Features here are pixels (28x28 = 784)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276" y="4511388"/>
            <a:ext cx="8755773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Can We Analyze Network Flow (or other)  Data In A Similar Fashion?</a:t>
              </a:r>
              <a:endParaRPr lang="en-US" sz="24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607892" cy="1359612"/>
              <a:chOff x="1696527" y="5285240"/>
              <a:chExt cx="7905812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71260" y="5641881"/>
                <a:ext cx="18310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Features here are</a:t>
                </a:r>
              </a:p>
              <a:p>
                <a:r>
                  <a:rPr lang="en-US" smtClean="0"/>
                  <a:t>various counters</a:t>
                </a:r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235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0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 smtClean="0"/>
              <a:t>One Way To Learn To Recognize MNIST: Use An Autoencoder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Special Kind of Neural Network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8655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Characteristic: Hidden layer has fewer units than input/output </a:t>
            </a:r>
            <a:r>
              <a:rPr lang="en-US" dirty="0" smtClean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</a:t>
            </a:r>
            <a:r>
              <a:rPr lang="en-US" sz="1600" dirty="0" smtClean="0">
                <a:sym typeface="Wingdings"/>
              </a:rPr>
              <a:t>classification: </a:t>
            </a:r>
            <a:r>
              <a:rPr lang="en-US" sz="1600" dirty="0">
                <a:sym typeface="Wingdings"/>
              </a:rPr>
              <a:t>Threshold reconstruction error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>
                <a:sym typeface="Wingdings"/>
              </a:rPr>
              <a:t>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7" y="1992465"/>
            <a:ext cx="5312384" cy="2995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0424" y="3249966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4400" y="1992465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mtClean="0"/>
                  <a:t>784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100</a:t>
                </a:r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0425" y="2127309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Artificial </a:t>
            </a:r>
            <a:r>
              <a:rPr lang="en-US" smtClean="0"/>
              <a:t>Neurons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3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</a:t>
            </a:r>
            <a:r>
              <a:rPr lang="en-US" sz="4800" b="1" dirty="0" smtClean="0"/>
              <a:t>to drive 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</a:t>
            </a:r>
            <a:r>
              <a:rPr lang="en-US" sz="2400" b="1" dirty="0" err="1" smtClean="0"/>
              <a:t>Coughran</a:t>
            </a:r>
            <a:r>
              <a:rPr lang="en-US" sz="2400" b="1" smtClean="0"/>
              <a:t>, Sequoia Capital </a:t>
            </a:r>
            <a:r>
              <a:rPr lang="en-US" sz="2400" smtClean="0">
                <a:hlinkClick r:id="rId3"/>
              </a:rPr>
              <a:t>#</a:t>
            </a:r>
            <a:r>
              <a:rPr lang="en-US" sz="2400">
                <a:hlinkClick r:id="rId3"/>
              </a:rPr>
              <a:t>‎ONUGSpring16</a:t>
            </a:r>
            <a:r>
              <a:rPr lang="en-US" sz="2800">
                <a:hlinkClick r:id="rId3"/>
              </a:rPr>
              <a:t>‬</a:t>
            </a:r>
            <a:endParaRPr lang="en-US" sz="2800"/>
          </a:p>
          <a:p>
            <a:endParaRPr lang="en-US" sz="4800" b="1"/>
          </a:p>
          <a:p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671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To Look At This</a:t>
            </a:r>
            <a:br>
              <a:rPr lang="en-US" dirty="0" smtClean="0"/>
            </a:br>
            <a:r>
              <a:rPr lang="en-US" sz="3100" dirty="0" smtClean="0"/>
              <a:t>Minimizing Reconstruction Error During Training</a:t>
            </a: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1910525"/>
            <a:ext cx="8728363" cy="274320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369856" y="5146612"/>
            <a:ext cx="8404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use </a:t>
            </a:r>
            <a:r>
              <a:rPr lang="en-US" dirty="0" err="1" smtClean="0"/>
              <a:t>autoencoders</a:t>
            </a:r>
            <a:r>
              <a:rPr lang="en-US" dirty="0"/>
              <a:t> </a:t>
            </a:r>
            <a:r>
              <a:rPr lang="en-US" dirty="0" smtClean="0"/>
              <a:t>do anomaly detection by bounding reconstruction error. </a:t>
            </a:r>
          </a:p>
          <a:p>
            <a:r>
              <a:rPr lang="en-US" dirty="0" smtClean="0"/>
              <a:t>That is, if an new example has reconstruction error greater than some hyper-parameter, </a:t>
            </a:r>
          </a:p>
          <a:p>
            <a:r>
              <a:rPr lang="en-US" dirty="0"/>
              <a:t>w</a:t>
            </a:r>
            <a:r>
              <a:rPr lang="en-US" dirty="0" smtClean="0"/>
              <a:t>e declare a potential anomaly. Importantly AEs can capture the covariance between</a:t>
            </a:r>
          </a:p>
          <a:p>
            <a:r>
              <a:rPr lang="en-US" dirty="0" smtClean="0"/>
              <a:t>features,  but have many of the classic AD challenges such as needing baselines,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2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6" y="0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smtClean="0"/>
              <a:t>But First: What </a:t>
            </a:r>
            <a:r>
              <a:rPr lang="en-US" dirty="0" smtClean="0"/>
              <a:t>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3161" y="1541652"/>
            <a:ext cx="5878089" cy="2621966"/>
            <a:chOff x="1333061" y="1159329"/>
            <a:chExt cx="6680014" cy="303010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9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229099" y="1232972"/>
              <a:ext cx="1314271" cy="776456"/>
              <a:chOff x="4229099" y="1232972"/>
              <a:chExt cx="1314271" cy="77645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4229099" y="1232972"/>
                <a:ext cx="13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Dot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/>
          <p:cNvGrpSpPr/>
          <p:nvPr/>
        </p:nvGrpSpPr>
        <p:grpSpPr>
          <a:xfrm>
            <a:off x="133161" y="5095807"/>
            <a:ext cx="8957362" cy="1762193"/>
            <a:chOff x="194387" y="5095807"/>
            <a:chExt cx="8957362" cy="176219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565" y="5095807"/>
              <a:ext cx="2947184" cy="1762193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87" y="5680850"/>
              <a:ext cx="5651242" cy="59210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79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26850" y="1119253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66575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 dirty="0" smtClean="0"/>
              <a:t>156800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8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230"/>
            <a:ext cx="8229600" cy="9216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All Cool, But How Does The </a:t>
            </a:r>
            <a:br>
              <a:rPr lang="en-US" dirty="0" smtClean="0"/>
            </a:br>
            <a:r>
              <a:rPr lang="en-US" dirty="0" err="1" smtClean="0"/>
              <a:t>Autoencoder</a:t>
            </a:r>
            <a:r>
              <a:rPr lang="en-US" dirty="0" smtClean="0"/>
              <a:t>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3" y="1354799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9946" y="5548643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3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How Hard </a:t>
            </a:r>
            <a:r>
              <a:rPr lang="en-US"/>
              <a:t>T</a:t>
            </a:r>
            <a:r>
              <a:rPr lang="en-US" smtClean="0"/>
              <a:t>o </a:t>
            </a:r>
            <a:r>
              <a:rPr lang="en-US"/>
              <a:t>C</a:t>
            </a:r>
            <a:r>
              <a:rPr lang="en-US" smtClean="0"/>
              <a:t>ode </a:t>
            </a:r>
            <a:r>
              <a:rPr lang="en-US"/>
              <a:t>T</a:t>
            </a:r>
            <a:r>
              <a:rPr lang="en-US" smtClean="0"/>
              <a:t>his </a:t>
            </a:r>
            <a:r>
              <a:rPr lang="en-US"/>
              <a:t>U</a:t>
            </a:r>
            <a:r>
              <a:rPr lang="en-US" smtClean="0"/>
              <a:t>p </a:t>
            </a:r>
            <a:r>
              <a:rPr lang="en-US"/>
              <a:t>I</a:t>
            </a:r>
            <a:r>
              <a:rPr lang="en-US" smtClean="0"/>
              <a:t>n </a:t>
            </a:r>
            <a:r>
              <a:rPr lang="en-US"/>
              <a:t>T</a:t>
            </a:r>
            <a:r>
              <a:rPr lang="en-US" smtClean="0"/>
              <a:t>ensorflow?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5787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hlinkClick r:id="rId3"/>
              </a:rPr>
              <a:t>https://github.com/davidmeyer/ml/blob/master/tensorflow/autoencoder.py</a:t>
            </a:r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995928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45473" y="5579818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45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45474" y="3979768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40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42"/>
            <a:ext cx="8229600" cy="1143000"/>
          </a:xfrm>
        </p:spPr>
        <p:txBody>
          <a:bodyPr/>
          <a:lstStyle/>
          <a:p>
            <a:r>
              <a:rPr lang="en-US" smtClean="0"/>
              <a:t>Autoencoder Output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1888669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3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/>
              <a:t>1 example</a:t>
            </a:r>
            <a:endParaRPr lang="en-US" u="sn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56" y="1870960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1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mtClean="0"/>
              <a:t>10 examples</a:t>
            </a:r>
            <a:endParaRPr lang="en-US" u="sn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" y="3798389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8716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mtClean="0"/>
              <a:t>10</a:t>
            </a:r>
            <a:r>
              <a:rPr lang="en-US" u="sng"/>
              <a:t>0</a:t>
            </a:r>
            <a:r>
              <a:rPr lang="en-US" u="sng" smtClean="0"/>
              <a:t> examples</a:t>
            </a:r>
            <a:endParaRPr lang="en-US" u="sn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35204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mtClean="0"/>
              <a:t>1000 examples</a:t>
            </a:r>
            <a:endParaRPr lang="en-US" u="sng"/>
          </a:p>
        </p:txBody>
      </p:sp>
      <p:grpSp>
        <p:nvGrpSpPr>
          <p:cNvPr id="16" name="Group 15"/>
          <p:cNvGrpSpPr/>
          <p:nvPr/>
        </p:nvGrpSpPr>
        <p:grpSpPr>
          <a:xfrm>
            <a:off x="313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After training, the AE gets low </a:t>
              </a:r>
              <a:r>
                <a:rPr lang="en-US" i="1" smtClean="0"/>
                <a:t>reconstruction error </a:t>
              </a:r>
              <a:r>
                <a:rPr lang="en-US" smtClean="0"/>
                <a:t>on digits from MNIST and high reconstruction error on everything else: It has learned to recognize MNIST</a:t>
              </a:r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44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Really Going On Here?</a:t>
            </a:r>
            <a:br>
              <a:rPr lang="en-US" dirty="0" smtClean="0"/>
            </a:br>
            <a:r>
              <a:rPr lang="en-US" sz="3100" dirty="0" smtClean="0"/>
              <a:t>(</a:t>
            </a:r>
            <a:r>
              <a:rPr lang="en-US" sz="3100" dirty="0"/>
              <a:t>Manifold </a:t>
            </a:r>
            <a:r>
              <a:rPr lang="en-US" sz="3100" dirty="0" smtClean="0"/>
              <a:t>Hypothesis)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X is a high dimensional vector (28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784)</a:t>
            </a:r>
          </a:p>
          <a:p>
            <a:r>
              <a:rPr lang="en-US" sz="2800" dirty="0" smtClean="0"/>
              <a:t>Data concentrated around a lower dimensional 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Hope to find </a:t>
            </a:r>
            <a:r>
              <a:rPr lang="en-US" sz="2800" smtClean="0"/>
              <a:t>representation </a:t>
            </a:r>
            <a:r>
              <a:rPr lang="en-US" sz="2800" i="1" dirty="0"/>
              <a:t>R</a:t>
            </a:r>
            <a:r>
              <a:rPr lang="en-US" sz="2800" smtClean="0"/>
              <a:t> </a:t>
            </a:r>
            <a:r>
              <a:rPr lang="en-US" sz="2800" dirty="0" smtClean="0"/>
              <a:t>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2585343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590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8781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125009"/>
            <a:ext cx="8826758" cy="102214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270" y="1147155"/>
            <a:ext cx="8705460" cy="5403273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/>
              <a:t>Back-propagation</a:t>
            </a:r>
          </a:p>
          <a:p>
            <a:pPr lvl="1"/>
            <a:r>
              <a:rPr lang="en-US" sz="2000" dirty="0" smtClean="0"/>
              <a:t>Gradient-based optimization with gradients computed </a:t>
            </a:r>
            <a:r>
              <a:rPr lang="en-US" sz="2000" dirty="0"/>
              <a:t>by </a:t>
            </a:r>
            <a:r>
              <a:rPr lang="en-US" sz="2000" dirty="0" smtClean="0"/>
              <a:t>back-prop</a:t>
            </a:r>
          </a:p>
          <a:p>
            <a:pPr lvl="1"/>
            <a:r>
              <a:rPr lang="en-US" sz="2000" dirty="0"/>
              <a:t>Why is such a simple algorithm so powerful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Optimization an active area of research</a:t>
            </a:r>
          </a:p>
          <a:p>
            <a:pPr lvl="1"/>
            <a:r>
              <a:rPr lang="en-US" sz="2000" dirty="0" smtClean="0"/>
              <a:t>Many new techniques , e.g., Layer Normalization</a:t>
            </a:r>
          </a:p>
          <a:p>
            <a:pPr lvl="1"/>
            <a:r>
              <a:rPr lang="en-US" sz="2000" dirty="0" smtClean="0">
                <a:hlinkClick r:id="rId4"/>
              </a:rPr>
              <a:t>https://arxiv.org/pdf/1607.06450v1.pdf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600" dirty="0" smtClean="0"/>
              <a:t>Neural Nets</a:t>
            </a:r>
          </a:p>
          <a:p>
            <a:pPr lvl="1"/>
            <a:r>
              <a:rPr lang="en-US" sz="2000" dirty="0" smtClean="0"/>
              <a:t>What are the units (artificial neurons) actually doing?</a:t>
            </a:r>
          </a:p>
          <a:p>
            <a:pPr lvl="1"/>
            <a:r>
              <a:rPr lang="en-US" sz="2000" dirty="0" smtClean="0">
                <a:hlinkClick r:id="rId5"/>
              </a:rPr>
              <a:t>https://arxiv.org/pdf/1509.06321.pdf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600" dirty="0" smtClean="0"/>
              <a:t>Adversarial Images</a:t>
            </a:r>
          </a:p>
          <a:p>
            <a:pPr lvl="1"/>
            <a:r>
              <a:rPr lang="en-US" sz="2100" dirty="0"/>
              <a:t>Generative Adversarial Nets (GANs</a:t>
            </a:r>
            <a:r>
              <a:rPr lang="en-US" sz="2100" dirty="0" smtClean="0"/>
              <a:t>)</a:t>
            </a:r>
            <a:endParaRPr lang="en-US" sz="2100" dirty="0" smtClean="0">
              <a:hlinkClick r:id=""/>
            </a:endParaRPr>
          </a:p>
          <a:p>
            <a:pPr lvl="1"/>
            <a:r>
              <a:rPr lang="en-US" sz="2100" dirty="0" smtClean="0">
                <a:hlinkClick r:id=""/>
              </a:rPr>
              <a:t>https://arxiv.org/abs/1412.6572</a:t>
            </a:r>
            <a:endParaRPr lang="en-US" sz="2100" dirty="0" smtClean="0"/>
          </a:p>
          <a:p>
            <a:pPr lvl="1"/>
            <a:endParaRPr lang="en-US" sz="2000" dirty="0" smtClean="0"/>
          </a:p>
          <a:p>
            <a:r>
              <a:rPr lang="en-US" sz="2600" dirty="0"/>
              <a:t>Why does deep and cheap learning work so well</a:t>
            </a:r>
            <a:r>
              <a:rPr lang="en-US" sz="2600" dirty="0" smtClean="0"/>
              <a:t>?</a:t>
            </a:r>
          </a:p>
          <a:p>
            <a:pPr lvl="1"/>
            <a:r>
              <a:rPr lang="en-US" sz="2100" dirty="0" smtClean="0"/>
              <a:t>Physics perspective</a:t>
            </a:r>
          </a:p>
          <a:p>
            <a:pPr lvl="1"/>
            <a:r>
              <a:rPr lang="en-US" sz="2100" dirty="0" smtClean="0">
                <a:hlinkClick r:id="rId6"/>
              </a:rPr>
              <a:t>http://arxiv.org/pdf/1608.08225v1.pdf</a:t>
            </a:r>
            <a:endParaRPr lang="en-US" sz="2100" dirty="0" smtClean="0"/>
          </a:p>
          <a:p>
            <a:pPr lvl="1"/>
            <a:endParaRPr lang="en-US" sz="2200" dirty="0" smtClean="0"/>
          </a:p>
          <a:p>
            <a:r>
              <a:rPr lang="mr-IN" sz="2600" dirty="0" smtClean="0"/>
              <a:t>…</a:t>
            </a:r>
            <a:r>
              <a:rPr lang="en-US" sz="2600" dirty="0" smtClean="0"/>
              <a:t> </a:t>
            </a:r>
            <a:endParaRPr lang="en-US" sz="2600" dirty="0"/>
          </a:p>
          <a:p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15492" y="5963256"/>
            <a:ext cx="4969887" cy="784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solidFill>
                  <a:prstClr val="black"/>
                </a:solidFill>
              </a:rPr>
              <a:t>BTW, how many 28x28 grayscale images are there?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solidFill>
                  <a:prstClr val="black"/>
                </a:solidFill>
              </a:rPr>
              <a:t>Say there are 8 bits of grayscale </a:t>
            </a:r>
            <a:r>
              <a:rPr lang="en-US" sz="1500" dirty="0" smtClean="0">
                <a:solidFill>
                  <a:prstClr val="black"/>
                </a:solidFill>
                <a:sym typeface="Wingdings"/>
              </a:rPr>
              <a:t> 256</a:t>
            </a:r>
            <a:r>
              <a:rPr lang="en-US" sz="1500" baseline="30000" dirty="0" smtClean="0">
                <a:solidFill>
                  <a:prstClr val="black"/>
                </a:solidFill>
                <a:sym typeface="Wingdings"/>
              </a:rPr>
              <a:t>784</a:t>
            </a:r>
            <a:r>
              <a:rPr lang="en-US" sz="1500" dirty="0" smtClean="0">
                <a:solidFill>
                  <a:prstClr val="black"/>
                </a:solidFill>
                <a:sym typeface="Wingdings"/>
              </a:rPr>
              <a:t> possible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solidFill>
                  <a:prstClr val="black"/>
                </a:solidFill>
                <a:sym typeface="Wingdings"/>
              </a:rPr>
              <a:t>How can such a simple </a:t>
            </a:r>
            <a:r>
              <a:rPr lang="en-US" sz="1500" dirty="0" err="1" smtClean="0">
                <a:solidFill>
                  <a:prstClr val="black"/>
                </a:solidFill>
                <a:sym typeface="Wingdings"/>
              </a:rPr>
              <a:t>autoencoder</a:t>
            </a:r>
            <a:r>
              <a:rPr lang="en-US" sz="1500" dirty="0" smtClean="0">
                <a:solidFill>
                  <a:prstClr val="black"/>
                </a:solidFill>
                <a:sym typeface="Wingdings"/>
              </a:rPr>
              <a:t> recognize them?</a:t>
            </a:r>
            <a:endParaRPr lang="en-US" sz="15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8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6186" y="168065"/>
            <a:ext cx="8715006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So What Kind of Problems Can We Solve With Machine Learning? </a:t>
            </a:r>
            <a:endParaRPr lang="en-US" sz="2800" dirty="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62088"/>
            <a:ext cx="8229600" cy="53959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Pattern Recognition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Facial identities or facial expressions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Handwritten or spoken </a:t>
            </a:r>
            <a:r>
              <a:rPr lang="en-US" sz="1800" dirty="0" smtClean="0"/>
              <a:t>words (e.g., Siri)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Medical </a:t>
            </a:r>
            <a:r>
              <a:rPr lang="en-US" sz="1800" dirty="0" smtClean="0"/>
              <a:t>images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Sensor Data/</a:t>
            </a:r>
            <a:r>
              <a:rPr lang="en-US" sz="1800" dirty="0" err="1" smtClean="0"/>
              <a:t>IoT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dirty="0" smtClean="0"/>
              <a:t>Network traffic and performance </a:t>
            </a:r>
          </a:p>
          <a:p>
            <a:pPr lvl="1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Optimization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Many parameters have “hidden” relationships that can be the basis of optimization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Pattern Generation 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Generating </a:t>
            </a:r>
            <a:r>
              <a:rPr lang="en-US" sz="1800" dirty="0"/>
              <a:t>images or motion </a:t>
            </a:r>
            <a:r>
              <a:rPr lang="en-US" sz="1800" dirty="0" smtClean="0"/>
              <a:t>sequences</a:t>
            </a:r>
          </a:p>
          <a:p>
            <a:pPr lvl="1">
              <a:lnSpc>
                <a:spcPct val="90000"/>
              </a:lnSpc>
            </a:pPr>
            <a:endParaRPr lang="en-US" sz="1800" dirty="0">
              <a:solidFill>
                <a:srgbClr val="3333CC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Anomaly Detection</a:t>
            </a:r>
          </a:p>
          <a:p>
            <a:pPr lvl="1">
              <a:lnSpc>
                <a:spcPct val="90000"/>
              </a:lnSpc>
            </a:pPr>
            <a:r>
              <a:rPr lang="en-US" sz="1700" dirty="0" smtClean="0"/>
              <a:t>Unusual patterns in the telemetry from physical and/or virtual plants (e.g., data centers)</a:t>
            </a: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US" sz="1700" dirty="0"/>
              <a:t>Unusual sequences of credit card transactions 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Unusual patterns of sensor </a:t>
            </a:r>
            <a:r>
              <a:rPr lang="en-US" sz="1700" dirty="0" smtClean="0"/>
              <a:t>data from </a:t>
            </a:r>
            <a:r>
              <a:rPr lang="en-US" sz="1700" dirty="0"/>
              <a:t>a nuclear power plant </a:t>
            </a:r>
            <a:endParaRPr lang="en-US" sz="1700" dirty="0" smtClean="0"/>
          </a:p>
          <a:p>
            <a:pPr lvl="2">
              <a:lnSpc>
                <a:spcPct val="90000"/>
              </a:lnSpc>
            </a:pPr>
            <a:r>
              <a:rPr lang="en-US" sz="1400" dirty="0" smtClean="0"/>
              <a:t>or </a:t>
            </a:r>
            <a:r>
              <a:rPr lang="en-US" sz="1400" dirty="0"/>
              <a:t>unusual sound in your car </a:t>
            </a:r>
            <a:r>
              <a:rPr lang="en-US" sz="1400" dirty="0" smtClean="0"/>
              <a:t>engine</a:t>
            </a:r>
            <a:r>
              <a:rPr lang="en-US" sz="1400" dirty="0"/>
              <a:t> </a:t>
            </a:r>
            <a:r>
              <a:rPr lang="en-US" sz="1400" dirty="0" smtClean="0"/>
              <a:t>or …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Prediction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Future stock prices or currency exchange rates 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dirty="0" smtClean="0"/>
              <a:t>Network events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841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35215" y="274638"/>
            <a:ext cx="8726493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</a:t>
            </a:r>
            <a:r>
              <a:rPr lang="en-US" sz="4000" dirty="0" smtClean="0"/>
              <a:t>ote that ML is a form of Induction</a:t>
            </a:r>
            <a:br>
              <a:rPr lang="en-US" sz="4000" dirty="0" smtClean="0"/>
            </a:br>
            <a:r>
              <a:rPr lang="en-US" sz="3100" dirty="0" smtClean="0"/>
              <a:t>(Supervised Learning Setting)</a:t>
            </a:r>
            <a:endParaRPr lang="en-US" sz="3100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77066"/>
            <a:ext cx="8229600" cy="538093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/>
          </a:p>
          <a:p>
            <a:r>
              <a:rPr lang="en-US" sz="3600" smtClean="0"/>
              <a:t>Given </a:t>
            </a:r>
            <a:r>
              <a:rPr lang="en-US" sz="3600"/>
              <a:t>examples of a function </a:t>
            </a:r>
            <a:r>
              <a:rPr lang="en-US" sz="3600" i="1" smtClean="0"/>
              <a:t>(x, </a:t>
            </a:r>
            <a:r>
              <a:rPr lang="en-US" sz="3600" i="1"/>
              <a:t>f</a:t>
            </a:r>
            <a:r>
              <a:rPr lang="en-US" sz="3600" i="1" smtClean="0"/>
              <a:t>(</a:t>
            </a:r>
            <a:r>
              <a:rPr lang="en-US" sz="3600" i="1"/>
              <a:t>x</a:t>
            </a:r>
            <a:r>
              <a:rPr lang="en-US" sz="3600" i="1" smtClean="0"/>
              <a:t>))</a:t>
            </a:r>
          </a:p>
          <a:p>
            <a:pPr lvl="1"/>
            <a:r>
              <a:rPr lang="en-US" sz="3100" i="1" smtClean="0">
                <a:solidFill>
                  <a:srgbClr val="FF0000"/>
                </a:solidFill>
              </a:rPr>
              <a:t>Don’t explicitly know f </a:t>
            </a:r>
          </a:p>
          <a:p>
            <a:pPr lvl="2"/>
            <a:r>
              <a:rPr lang="en-US" sz="2700"/>
              <a:t>R</a:t>
            </a:r>
            <a:r>
              <a:rPr lang="en-US" sz="2700" smtClean="0"/>
              <a:t>ather, trying to learn</a:t>
            </a:r>
            <a:r>
              <a:rPr lang="en-US" sz="2700" i="1" smtClean="0"/>
              <a:t> f </a:t>
            </a:r>
            <a:r>
              <a:rPr lang="en-US" sz="2700" smtClean="0"/>
              <a:t>from the data</a:t>
            </a:r>
          </a:p>
          <a:p>
            <a:pPr lvl="1"/>
            <a:r>
              <a:rPr lang="en-US" sz="3100" i="1" smtClean="0"/>
              <a:t>Labeled</a:t>
            </a:r>
            <a:r>
              <a:rPr lang="en-US" sz="3100" smtClean="0"/>
              <a:t> training data set (i.e., the </a:t>
            </a:r>
            <a:r>
              <a:rPr lang="en-US" sz="3100" i="1" smtClean="0"/>
              <a:t>f(x</a:t>
            </a:r>
            <a:r>
              <a:rPr lang="en-US" sz="3100" smtClean="0"/>
              <a:t>)’s)</a:t>
            </a:r>
          </a:p>
          <a:p>
            <a:pPr lvl="1"/>
            <a:r>
              <a:rPr lang="en-US" sz="3100"/>
              <a:t>Training set </a:t>
            </a:r>
            <a:r>
              <a:rPr lang="en-US" sz="3100" smtClean="0"/>
              <a:t>will be </a:t>
            </a:r>
            <a:r>
              <a:rPr lang="en-US" sz="3100"/>
              <a:t>noisy, e.g.</a:t>
            </a:r>
            <a:r>
              <a:rPr lang="en-US" sz="3100" i="1"/>
              <a:t>, (x, (f(x) + ε)</a:t>
            </a:r>
            <a:r>
              <a:rPr lang="en-US" sz="3100" i="1" smtClean="0"/>
              <a:t>)</a:t>
            </a:r>
            <a:endParaRPr lang="en-US" sz="3100" smtClean="0"/>
          </a:p>
          <a:p>
            <a:pPr lvl="1"/>
            <a:r>
              <a:rPr lang="en-US" sz="3100" smtClean="0"/>
              <a:t>Notation: </a:t>
            </a:r>
            <a:r>
              <a:rPr lang="en-US" sz="3100" i="1" smtClean="0"/>
              <a:t>(x</a:t>
            </a:r>
            <a:r>
              <a:rPr lang="en-US" sz="3100" i="1" baseline="-25000" smtClean="0"/>
              <a:t>i</a:t>
            </a:r>
            <a:r>
              <a:rPr lang="en-US" sz="3100" i="1" smtClean="0"/>
              <a:t>, f(x</a:t>
            </a:r>
            <a:r>
              <a:rPr lang="en-US" sz="3100" i="1" baseline="-25000" smtClean="0"/>
              <a:t>i</a:t>
            </a:r>
            <a:r>
              <a:rPr lang="en-US" sz="3100" i="1" smtClean="0"/>
              <a:t>)) </a:t>
            </a:r>
            <a:r>
              <a:rPr lang="en-US" sz="3100" smtClean="0"/>
              <a:t>denoted </a:t>
            </a:r>
            <a:r>
              <a:rPr lang="en-US" sz="3100" i="1" smtClean="0"/>
              <a:t>(x</a:t>
            </a:r>
            <a:r>
              <a:rPr lang="en-US" sz="3100" i="1" baseline="30000" smtClean="0"/>
              <a:t>(i)</a:t>
            </a:r>
            <a:r>
              <a:rPr lang="en-US" sz="3100" i="1" smtClean="0"/>
              <a:t>,y</a:t>
            </a:r>
            <a:r>
              <a:rPr lang="en-US" sz="3100" i="1" baseline="30000" smtClean="0"/>
              <a:t>(i)</a:t>
            </a:r>
            <a:r>
              <a:rPr lang="en-US" sz="3100" i="1" smtClean="0"/>
              <a:t>)</a:t>
            </a:r>
          </a:p>
          <a:p>
            <a:pPr lvl="1"/>
            <a:r>
              <a:rPr lang="en-US" sz="3100" i="1"/>
              <a:t>y</a:t>
            </a:r>
            <a:r>
              <a:rPr lang="en-US" sz="3100" i="1" baseline="30000" smtClean="0"/>
              <a:t>(i)</a:t>
            </a:r>
            <a:r>
              <a:rPr lang="en-US" sz="3100" smtClean="0"/>
              <a:t> sometimes called </a:t>
            </a:r>
            <a:r>
              <a:rPr lang="en-US" sz="3100" i="1" smtClean="0"/>
              <a:t>t</a:t>
            </a:r>
            <a:r>
              <a:rPr lang="en-US" sz="3100" i="1" baseline="-25000" smtClean="0"/>
              <a:t>i</a:t>
            </a:r>
            <a:r>
              <a:rPr lang="en-US" sz="3100" smtClean="0"/>
              <a:t> (t for “target”)</a:t>
            </a:r>
          </a:p>
          <a:p>
            <a:endParaRPr lang="en-US" sz="3600" i="1"/>
          </a:p>
          <a:p>
            <a:r>
              <a:rPr lang="en-US" sz="3600"/>
              <a:t>Predict function</a:t>
            </a:r>
            <a:r>
              <a:rPr lang="en-US" sz="3600" i="1"/>
              <a:t> </a:t>
            </a:r>
            <a:r>
              <a:rPr lang="en-US" sz="3600" b="1" i="1" smtClean="0">
                <a:solidFill>
                  <a:srgbClr val="FF0000"/>
                </a:solidFill>
              </a:rPr>
              <a:t>f(</a:t>
            </a:r>
            <a:r>
              <a:rPr lang="en-US" sz="3600" b="1" i="1">
                <a:solidFill>
                  <a:srgbClr val="FF0000"/>
                </a:solidFill>
              </a:rPr>
              <a:t>x</a:t>
            </a:r>
            <a:r>
              <a:rPr lang="en-US" sz="3600" b="1" i="1" smtClean="0">
                <a:solidFill>
                  <a:srgbClr val="FF0000"/>
                </a:solidFill>
              </a:rPr>
              <a:t>)</a:t>
            </a:r>
            <a:r>
              <a:rPr lang="en-US" sz="3600" i="1" smtClean="0"/>
              <a:t> </a:t>
            </a:r>
            <a:r>
              <a:rPr lang="en-US" sz="3600"/>
              <a:t>for new examples</a:t>
            </a:r>
            <a:r>
              <a:rPr lang="en-US" sz="3600" i="1"/>
              <a:t> </a:t>
            </a:r>
            <a:r>
              <a:rPr lang="en-US" sz="3600" i="1" smtClean="0"/>
              <a:t>x</a:t>
            </a:r>
            <a:endParaRPr lang="en-US" sz="3600" i="1"/>
          </a:p>
          <a:p>
            <a:pPr lvl="1"/>
            <a:r>
              <a:rPr lang="en-US" sz="3100" smtClean="0"/>
              <a:t>Discrimination/Prediction (Regression):  </a:t>
            </a:r>
            <a:r>
              <a:rPr lang="en-US" sz="3100" i="1" smtClean="0"/>
              <a:t>f(x)</a:t>
            </a:r>
            <a:r>
              <a:rPr lang="en-US" sz="3100" smtClean="0"/>
              <a:t> continuous</a:t>
            </a:r>
          </a:p>
          <a:p>
            <a:pPr lvl="1"/>
            <a:r>
              <a:rPr lang="en-US" sz="3100" smtClean="0"/>
              <a:t>Classification</a:t>
            </a:r>
            <a:r>
              <a:rPr lang="en-US" sz="3100" i="1" smtClean="0"/>
              <a:t>: f(x)</a:t>
            </a:r>
            <a:r>
              <a:rPr lang="en-US" sz="3100" smtClean="0"/>
              <a:t> discrete</a:t>
            </a:r>
            <a:endParaRPr lang="en-US" sz="3100" i="1" smtClean="0"/>
          </a:p>
          <a:p>
            <a:pPr lvl="1"/>
            <a:r>
              <a:rPr lang="en-US" sz="3100" smtClean="0"/>
              <a:t>Estimation</a:t>
            </a:r>
            <a:r>
              <a:rPr lang="en-US" sz="3100" i="1" smtClean="0"/>
              <a:t>: f(</a:t>
            </a:r>
            <a:r>
              <a:rPr lang="en-US" sz="3100" i="1"/>
              <a:t>x</a:t>
            </a:r>
            <a:r>
              <a:rPr lang="en-US" sz="3100" i="1" smtClean="0"/>
              <a:t>)</a:t>
            </a:r>
            <a:r>
              <a:rPr lang="en-US" sz="3100" smtClean="0"/>
              <a:t> </a:t>
            </a:r>
            <a:r>
              <a:rPr lang="en-US" sz="3100"/>
              <a:t>= P</a:t>
            </a:r>
            <a:r>
              <a:rPr lang="en-US" sz="3100" smtClean="0"/>
              <a:t>(Y = c|</a:t>
            </a:r>
            <a:r>
              <a:rPr lang="en-US" sz="3100" i="1"/>
              <a:t>x</a:t>
            </a:r>
            <a:r>
              <a:rPr lang="en-US" sz="3100" smtClean="0"/>
              <a:t>) for some class c</a:t>
            </a:r>
            <a:endParaRPr lang="en-US" sz="3100"/>
          </a:p>
        </p:txBody>
      </p:sp>
    </p:spTree>
    <p:extLst>
      <p:ext uri="{BB962C8B-B14F-4D97-AF65-F5344CB8AC3E}">
        <p14:creationId xmlns:p14="http://schemas.microsoft.com/office/powerpoint/2010/main" val="4390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454" y="0"/>
            <a:ext cx="8971546" cy="1143000"/>
          </a:xfrm>
        </p:spPr>
        <p:txBody>
          <a:bodyPr>
            <a:noAutofit/>
          </a:bodyPr>
          <a:lstStyle/>
          <a:p>
            <a:r>
              <a:rPr lang="en-US" sz="3800" dirty="0" smtClean="0"/>
              <a:t>BTW, How Can Machine Learning </a:t>
            </a:r>
            <a:br>
              <a:rPr lang="en-US" sz="3800" dirty="0" smtClean="0"/>
            </a:br>
            <a:r>
              <a:rPr lang="en-US" sz="3800" dirty="0" smtClean="0"/>
              <a:t>Possibly Work?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2198"/>
            <a:ext cx="8229600" cy="5565802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/>
              <a:t>We want to build statistical models that </a:t>
            </a:r>
            <a:r>
              <a:rPr lang="en-US" sz="1600" b="1" dirty="0" smtClean="0"/>
              <a:t>generalize to unseen cases</a:t>
            </a:r>
          </a:p>
          <a:p>
            <a:endParaRPr lang="en-US" sz="1600" b="1" dirty="0"/>
          </a:p>
          <a:p>
            <a:r>
              <a:rPr lang="en-US" sz="1600" dirty="0" smtClean="0"/>
              <a:t>What assumptions do we need to do this (essentially predict the future)?</a:t>
            </a:r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4 main “prior” assumptions are (at least) required</a:t>
            </a:r>
          </a:p>
          <a:p>
            <a:endParaRPr lang="en-US" sz="1600" dirty="0" smtClean="0"/>
          </a:p>
          <a:p>
            <a:pPr lvl="1"/>
            <a:r>
              <a:rPr lang="en-US" sz="1400" dirty="0" smtClean="0"/>
              <a:t>Smoothness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Manifold Hypothesis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Distributed Representation/Compositionality</a:t>
            </a:r>
          </a:p>
          <a:p>
            <a:pPr lvl="2"/>
            <a:r>
              <a:rPr lang="en-US" sz="1200" dirty="0"/>
              <a:t>Compositionality is useful to describe the world around us efficiently </a:t>
            </a:r>
            <a:r>
              <a:rPr lang="en-US" sz="1200" dirty="0" smtClean="0">
                <a:sym typeface="Wingdings"/>
              </a:rPr>
              <a:t> </a:t>
            </a:r>
            <a:r>
              <a:rPr lang="en-US" sz="1200" dirty="0" smtClean="0"/>
              <a:t>distributed </a:t>
            </a:r>
            <a:r>
              <a:rPr lang="en-US" sz="1200" dirty="0"/>
              <a:t>representations (features) are meaningful by themselves</a:t>
            </a:r>
            <a:r>
              <a:rPr lang="en-US" sz="1200" dirty="0" smtClean="0"/>
              <a:t>.</a:t>
            </a:r>
          </a:p>
          <a:p>
            <a:pPr lvl="2"/>
            <a:r>
              <a:rPr lang="en-US" sz="1200" dirty="0" smtClean="0"/>
              <a:t>Non-distributed </a:t>
            </a:r>
            <a:r>
              <a:rPr lang="en-US" sz="1200" dirty="0" smtClean="0">
                <a:sym typeface="Wingdings"/>
              </a:rPr>
              <a:t> # of distinguishable regions linear in # of parameters</a:t>
            </a:r>
          </a:p>
          <a:p>
            <a:pPr lvl="2"/>
            <a:r>
              <a:rPr lang="en-US" sz="1200" dirty="0" smtClean="0">
                <a:sym typeface="Wingdings"/>
              </a:rPr>
              <a:t>Distributed          # of </a:t>
            </a:r>
            <a:r>
              <a:rPr lang="en-US" sz="1200" dirty="0">
                <a:sym typeface="Wingdings"/>
              </a:rPr>
              <a:t>distinguishable </a:t>
            </a:r>
            <a:r>
              <a:rPr lang="en-US" sz="1200" dirty="0" smtClean="0">
                <a:sym typeface="Wingdings"/>
              </a:rPr>
              <a:t> regions grows almost exponentially in # of parameters</a:t>
            </a:r>
          </a:p>
          <a:p>
            <a:pPr lvl="3"/>
            <a:r>
              <a:rPr lang="en-US" sz="1100" dirty="0" smtClean="0">
                <a:sym typeface="Wingdings"/>
              </a:rPr>
              <a:t>Each parameter influences many regions, not just local neighbors</a:t>
            </a:r>
          </a:p>
          <a:p>
            <a:pPr lvl="2"/>
            <a:r>
              <a:rPr lang="en-US" sz="1200" dirty="0" smtClean="0">
                <a:sym typeface="Wingdings"/>
              </a:rPr>
              <a:t>Want to generalize non-locally to never-seen regions  essentially </a:t>
            </a:r>
            <a:r>
              <a:rPr lang="en-US" sz="1200" b="1" i="1" dirty="0" smtClean="0">
                <a:sym typeface="Wingdings"/>
              </a:rPr>
              <a:t>exponential gain</a:t>
            </a:r>
            <a:endParaRPr lang="en-US" sz="1200" b="1" i="1" dirty="0" smtClean="0"/>
          </a:p>
          <a:p>
            <a:pPr lvl="2"/>
            <a:endParaRPr lang="en-US" sz="1200" dirty="0" smtClean="0"/>
          </a:p>
          <a:p>
            <a:pPr lvl="1"/>
            <a:r>
              <a:rPr lang="en-US" sz="1400" dirty="0" smtClean="0">
                <a:solidFill>
                  <a:srgbClr val="595959"/>
                </a:solidFill>
              </a:rPr>
              <a:t>Shared Underlying Explanatory Factors</a:t>
            </a:r>
          </a:p>
          <a:p>
            <a:pPr lvl="2"/>
            <a:r>
              <a:rPr lang="en-US" sz="1200" dirty="0" smtClean="0"/>
              <a:t>The </a:t>
            </a:r>
            <a:r>
              <a:rPr lang="en-US" sz="1200" dirty="0"/>
              <a:t>assumption here is that there are shared </a:t>
            </a:r>
            <a:r>
              <a:rPr lang="en-US" sz="1200" dirty="0" smtClean="0"/>
              <a:t>underlying explanatory </a:t>
            </a:r>
            <a:r>
              <a:rPr lang="en-US" sz="1200" dirty="0"/>
              <a:t>factors, in particular between p(x) </a:t>
            </a:r>
            <a:r>
              <a:rPr lang="en-US" sz="1200" dirty="0" smtClean="0"/>
              <a:t>(prior distribution) and p</a:t>
            </a:r>
            <a:r>
              <a:rPr lang="en-US" sz="1200" dirty="0"/>
              <a:t>(</a:t>
            </a:r>
            <a:r>
              <a:rPr lang="en-US" sz="1200" dirty="0" err="1"/>
              <a:t>Y|x</a:t>
            </a:r>
            <a:r>
              <a:rPr lang="en-US" sz="1200" dirty="0" smtClean="0"/>
              <a:t>) (posterior distribution). </a:t>
            </a:r>
            <a:r>
              <a:rPr lang="en-US" sz="1200" b="1" i="1" dirty="0"/>
              <a:t>Disentangling</a:t>
            </a:r>
            <a:r>
              <a:rPr lang="en-US" sz="1200" dirty="0"/>
              <a:t> these factors is in part </a:t>
            </a:r>
            <a:r>
              <a:rPr lang="en-US" sz="1200" dirty="0" smtClean="0"/>
              <a:t>what machine </a:t>
            </a:r>
            <a:r>
              <a:rPr lang="en-US" sz="1200" dirty="0"/>
              <a:t>learning is about</a:t>
            </a:r>
            <a:r>
              <a:rPr lang="en-US" sz="1200" dirty="0" smtClean="0"/>
              <a:t>.</a:t>
            </a:r>
          </a:p>
          <a:p>
            <a:pPr lvl="2"/>
            <a:endParaRPr lang="en-US" sz="1200" dirty="0"/>
          </a:p>
          <a:p>
            <a:r>
              <a:rPr lang="en-US" sz="1600" dirty="0" smtClean="0"/>
              <a:t>Before this, however: What is the problem in the first place?</a:t>
            </a:r>
          </a:p>
        </p:txBody>
      </p:sp>
    </p:spTree>
    <p:extLst>
      <p:ext uri="{BB962C8B-B14F-4D97-AF65-F5344CB8AC3E}">
        <p14:creationId xmlns:p14="http://schemas.microsoft.com/office/powerpoint/2010/main" val="110116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/>
              <a:t>Machine Learning is the way we are going to automate your automation.</a:t>
            </a:r>
          </a:p>
          <a:p>
            <a:endParaRPr lang="en-US" sz="4800" b="1"/>
          </a:p>
          <a:p>
            <a:r>
              <a:rPr lang="en-US" sz="2400" b="1" smtClean="0"/>
              <a:t>Chris Wright, RedHat CTO</a:t>
            </a:r>
            <a:r>
              <a:rPr lang="en-US" sz="2400" b="1"/>
              <a:t> </a:t>
            </a:r>
            <a:r>
              <a:rPr lang="en-US" sz="2400" smtClean="0">
                <a:hlinkClick r:id="" action="ppaction://noaction"/>
              </a:rPr>
              <a:t>#RHSummit</a:t>
            </a:r>
            <a:endParaRPr lang="en-US" sz="2800"/>
          </a:p>
          <a:p>
            <a:endParaRPr lang="en-US" sz="4800" b="1"/>
          </a:p>
          <a:p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3095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18"/>
            <a:ext cx="8229600" cy="1535322"/>
          </a:xfrm>
        </p:spPr>
        <p:txBody>
          <a:bodyPr>
            <a:normAutofit/>
          </a:bodyPr>
          <a:lstStyle/>
          <a:p>
            <a:r>
              <a:rPr lang="en-US" sz="4000" smtClean="0"/>
              <a:t>Why ML Is Hard</a:t>
            </a:r>
            <a:br>
              <a:rPr lang="en-US" sz="4000" smtClean="0"/>
            </a:br>
            <a:r>
              <a:rPr lang="en-US" sz="3600" i="1" smtClean="0"/>
              <a:t>The Curse Of Dimensionality</a:t>
            </a:r>
            <a:endParaRPr lang="en-US" sz="3600" i="1"/>
          </a:p>
        </p:txBody>
      </p:sp>
      <p:pic>
        <p:nvPicPr>
          <p:cNvPr id="3" name="Picture 2" descr="CurseDimensional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515" y="1709969"/>
            <a:ext cx="5106147" cy="5024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472" y="1902107"/>
            <a:ext cx="346216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smtClean="0"/>
              <a:t>To </a:t>
            </a:r>
            <a:r>
              <a:rPr lang="en-US" sz="2200" smtClean="0">
                <a:solidFill>
                  <a:srgbClr val="FF0000"/>
                </a:solidFill>
              </a:rPr>
              <a:t>generalize</a:t>
            </a:r>
            <a:r>
              <a:rPr lang="en-US" sz="2200" smtClean="0"/>
              <a:t> locally, you need representative examples from all relevant variations (and there are an </a:t>
            </a:r>
            <a:r>
              <a:rPr lang="en-US" sz="2200" i="1" smtClean="0"/>
              <a:t>exponential</a:t>
            </a:r>
            <a:r>
              <a:rPr lang="en-US" sz="2200" smtClean="0"/>
              <a:t> number of them)!</a:t>
            </a:r>
          </a:p>
          <a:p>
            <a:pPr marL="285750" indent="-285750">
              <a:buFont typeface="Arial"/>
              <a:buChar char="•"/>
            </a:pP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 smtClean="0"/>
              <a:t>Classical Solution: Hope for a smooth enough target function, or make it smooth by handcrafting good features or kernels</a:t>
            </a:r>
          </a:p>
          <a:p>
            <a:pPr marL="285750" indent="-285750">
              <a:buFont typeface="Arial"/>
              <a:buChar char="•"/>
            </a:pPr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 i="1" smtClean="0"/>
              <a:t>Smooth?</a:t>
            </a:r>
            <a:endParaRPr lang="en-US" sz="2200" smtClean="0"/>
          </a:p>
        </p:txBody>
      </p:sp>
      <p:sp>
        <p:nvSpPr>
          <p:cNvPr id="7" name="Rectangle 6"/>
          <p:cNvSpPr/>
          <p:nvPr/>
        </p:nvSpPr>
        <p:spPr>
          <a:xfrm>
            <a:off x="1050939" y="4682247"/>
            <a:ext cx="956235" cy="283882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75657" y="6016623"/>
            <a:ext cx="2736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(</a:t>
            </a:r>
            <a:r>
              <a:rPr lang="en-US" sz="1600" err="1" smtClean="0"/>
              <a:t>i</a:t>
            </a:r>
            <a:r>
              <a:rPr lang="en-US" sz="1600" smtClean="0"/>
              <a:t>).  Space grows </a:t>
            </a:r>
            <a:r>
              <a:rPr lang="en-US" sz="1600" i="1" smtClean="0"/>
              <a:t>exponentially</a:t>
            </a:r>
          </a:p>
          <a:p>
            <a:r>
              <a:rPr lang="en-US" sz="1600" smtClean="0"/>
              <a:t>(ii). Space is stretched, points</a:t>
            </a:r>
          </a:p>
          <a:p>
            <a:r>
              <a:rPr lang="en-US" sz="1600"/>
              <a:t> </a:t>
            </a:r>
            <a:r>
              <a:rPr lang="en-US" sz="1600" smtClean="0"/>
              <a:t>      become </a:t>
            </a:r>
            <a:r>
              <a:rPr lang="en-US" sz="1600" i="1"/>
              <a:t>equidistant</a:t>
            </a:r>
          </a:p>
        </p:txBody>
      </p:sp>
    </p:spTree>
    <p:extLst>
      <p:ext uri="{BB962C8B-B14F-4D97-AF65-F5344CB8AC3E}">
        <p14:creationId xmlns:p14="http://schemas.microsoft.com/office/powerpoint/2010/main" val="18687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 What Is Smoothness?</a:t>
            </a:r>
            <a:endParaRPr lang="en-US"/>
          </a:p>
        </p:txBody>
      </p:sp>
      <p:pic>
        <p:nvPicPr>
          <p:cNvPr id="12" name="Content Placeholder 11" descr="smoothnes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3" b="7933"/>
          <a:stretch>
            <a:fillRect/>
          </a:stretch>
        </p:blipFill>
        <p:spPr>
          <a:xfrm>
            <a:off x="457200" y="1663769"/>
            <a:ext cx="8229600" cy="4525963"/>
          </a:xfrm>
        </p:spPr>
      </p:pic>
      <p:sp>
        <p:nvSpPr>
          <p:cNvPr id="13" name="TextBox 12"/>
          <p:cNvSpPr txBox="1"/>
          <p:nvPr/>
        </p:nvSpPr>
        <p:spPr>
          <a:xfrm>
            <a:off x="652185" y="6303323"/>
            <a:ext cx="7839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/>
              <a:t>Smoothness </a:t>
            </a:r>
            <a:r>
              <a:rPr lang="en-US" sz="2400" i="1" smtClean="0">
                <a:sym typeface="Wingdings"/>
              </a:rPr>
              <a:t></a:t>
            </a:r>
            <a:r>
              <a:rPr lang="en-US" sz="2400">
                <a:sym typeface="Wingdings"/>
              </a:rPr>
              <a:t> </a:t>
            </a:r>
            <a:r>
              <a:rPr lang="en-US" sz="2400" smtClean="0"/>
              <a:t>If </a:t>
            </a:r>
            <a:r>
              <a:rPr lang="en-US" sz="2400" b="1" smtClean="0"/>
              <a:t>x</a:t>
            </a:r>
            <a:r>
              <a:rPr lang="en-US" sz="2400" smtClean="0"/>
              <a:t> is geometrically close to</a:t>
            </a:r>
            <a:r>
              <a:rPr lang="en-US" sz="2400" b="1" smtClean="0"/>
              <a:t> x’ </a:t>
            </a:r>
            <a:r>
              <a:rPr lang="en-US" sz="2400" smtClean="0"/>
              <a:t>then </a:t>
            </a:r>
            <a:r>
              <a:rPr lang="en-US" sz="2400" b="1" smtClean="0"/>
              <a:t>f(x) ≈ f(x’) 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16624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Smoothness, basically…</a:t>
            </a:r>
            <a:endParaRPr lang="en-US"/>
          </a:p>
        </p:txBody>
      </p:sp>
      <p:pic>
        <p:nvPicPr>
          <p:cNvPr id="4" name="Picture 3" descr="smoothnes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8" y="1750259"/>
            <a:ext cx="7015952" cy="4255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70932" y="6005405"/>
            <a:ext cx="285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Probability mass </a:t>
            </a:r>
            <a:r>
              <a:rPr lang="en-US" b="1" smtClean="0"/>
              <a:t>P(Y=c|X;θ</a:t>
            </a:r>
            <a:r>
              <a:rPr lang="en-US" b="1" i="1" smtClean="0"/>
              <a:t>)</a:t>
            </a:r>
            <a:endParaRPr lang="en-US" b="1" i="1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568943" y="5071596"/>
            <a:ext cx="654102" cy="878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2477" y="6374737"/>
            <a:ext cx="647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This is where the </a:t>
            </a:r>
            <a:r>
              <a:rPr lang="en-US" sz="2400" b="1" i="1" smtClean="0"/>
              <a:t>Manifold Hypothesis </a:t>
            </a:r>
            <a:r>
              <a:rPr lang="en-US" sz="2400" b="1" smtClean="0"/>
              <a:t>comes in…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95994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279"/>
            <a:ext cx="8229600" cy="1143000"/>
          </a:xfrm>
        </p:spPr>
        <p:txBody>
          <a:bodyPr/>
          <a:lstStyle/>
          <a:p>
            <a:r>
              <a:rPr lang="en-US" smtClean="0"/>
              <a:t>Manifold Hypothesis</a:t>
            </a:r>
            <a:endParaRPr lang="en-US"/>
          </a:p>
        </p:txBody>
      </p:sp>
      <p:pic>
        <p:nvPicPr>
          <p:cNvPr id="4" name="Picture 3" descr="manifo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41" y="1189402"/>
            <a:ext cx="5606719" cy="3205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291" y="4394490"/>
            <a:ext cx="82864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Manifold Hypothesis </a:t>
            </a:r>
            <a:r>
              <a:rPr lang="en-US" dirty="0" smtClean="0"/>
              <a:t>states </a:t>
            </a:r>
            <a:r>
              <a:rPr lang="en-US" dirty="0"/>
              <a:t>that </a:t>
            </a:r>
            <a:r>
              <a:rPr lang="en-US" b="1" i="1" dirty="0"/>
              <a:t>natural data</a:t>
            </a:r>
            <a:r>
              <a:rPr lang="en-US" b="1" dirty="0"/>
              <a:t> </a:t>
            </a:r>
            <a:r>
              <a:rPr lang="en-US" dirty="0"/>
              <a:t>forms lower dimensional manifolds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its embedding </a:t>
            </a:r>
            <a:r>
              <a:rPr lang="en-US" dirty="0" smtClean="0"/>
              <a:t>space. </a:t>
            </a:r>
            <a:r>
              <a:rPr lang="en-US" dirty="0"/>
              <a:t>Why should this be? Well, it seems that there are both </a:t>
            </a:r>
            <a:endParaRPr lang="en-US" dirty="0" smtClean="0"/>
          </a:p>
          <a:p>
            <a:r>
              <a:rPr lang="en-US" dirty="0" smtClean="0"/>
              <a:t>theoretical </a:t>
            </a:r>
            <a:r>
              <a:rPr lang="en-US" dirty="0"/>
              <a:t>and experimental reasons to suspect that the </a:t>
            </a:r>
            <a:r>
              <a:rPr lang="en-US" dirty="0" smtClean="0"/>
              <a:t>Manifold Hypothesis is true.</a:t>
            </a:r>
          </a:p>
          <a:p>
            <a:endParaRPr lang="en-US" dirty="0"/>
          </a:p>
          <a:p>
            <a:r>
              <a:rPr lang="en-US" dirty="0"/>
              <a:t>So if you believe that the MH is true, then the task of a machine learning classification </a:t>
            </a:r>
            <a:endParaRPr lang="en-US" dirty="0" smtClean="0"/>
          </a:p>
          <a:p>
            <a:r>
              <a:rPr lang="en-US" dirty="0" smtClean="0"/>
              <a:t>algorithm </a:t>
            </a:r>
            <a:r>
              <a:rPr lang="en-US" dirty="0"/>
              <a:t>is fundamentally to separate a bunch of tangled up manifolds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However, consider Adversarial Images/Generative Adversarial Networks</a:t>
            </a:r>
            <a:endParaRPr lang="en-US" dirty="0"/>
          </a:p>
          <a:p>
            <a:r>
              <a:rPr lang="en-US" dirty="0" smtClean="0"/>
              <a:t>                              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7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71" y="62944"/>
            <a:ext cx="8605135" cy="956460"/>
          </a:xfrm>
        </p:spPr>
        <p:txBody>
          <a:bodyPr>
            <a:normAutofit fontScale="90000"/>
          </a:bodyPr>
          <a:lstStyle/>
          <a:p>
            <a:r>
              <a:rPr lang="en-US" sz="4800" smtClean="0"/>
              <a:t>Another View: Manifolds and Classes</a:t>
            </a:r>
            <a:endParaRPr lang="en-US"/>
          </a:p>
        </p:txBody>
      </p:sp>
      <p:pic>
        <p:nvPicPr>
          <p:cNvPr id="4" name="Picture 3" descr="Socher-ImageClassManifo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9" y="1407536"/>
            <a:ext cx="8260263" cy="54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10285"/>
            <a:ext cx="8229600" cy="741362"/>
          </a:xfrm>
        </p:spPr>
        <p:txBody>
          <a:bodyPr>
            <a:normAutofit fontScale="90000"/>
          </a:bodyPr>
          <a:lstStyle/>
          <a:p>
            <a:r>
              <a:rPr lang="en-US" smtClean="0"/>
              <a:t>Ok, Great. What Then Is Learning?</a:t>
            </a:r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070329"/>
            <a:ext cx="8229600" cy="5616222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/>
              <a:t>Learning is a procedure that consists of estimating the model parameters so that the learned model (algorithm) can perform a specific task</a:t>
            </a:r>
          </a:p>
          <a:p>
            <a:pPr lvl="1"/>
            <a:r>
              <a:rPr lang="en-US" sz="2600" dirty="0" smtClean="0"/>
              <a:t>In Artificial Neural Networks, these parameters are the </a:t>
            </a:r>
            <a:r>
              <a:rPr lang="en-US" sz="2600" i="1" dirty="0" smtClean="0"/>
              <a:t>weight matrix </a:t>
            </a:r>
            <a:r>
              <a:rPr lang="en-US" sz="2600" dirty="0" smtClean="0"/>
              <a:t>(</a:t>
            </a:r>
            <a:r>
              <a:rPr lang="en-US" sz="2600" dirty="0" err="1" smtClean="0"/>
              <a:t>w</a:t>
            </a:r>
            <a:r>
              <a:rPr lang="en-US" sz="2600" baseline="-25000" dirty="0" err="1" smtClean="0"/>
              <a:t>i,j</a:t>
            </a:r>
            <a:r>
              <a:rPr lang="en-US" sz="2600" dirty="0" err="1" smtClean="0"/>
              <a:t>’s</a:t>
            </a:r>
            <a:r>
              <a:rPr lang="en-US" sz="2600" dirty="0" smtClean="0"/>
              <a:t>)</a:t>
            </a:r>
          </a:p>
          <a:p>
            <a:endParaRPr lang="en-US" sz="2900" dirty="0"/>
          </a:p>
          <a:p>
            <a:r>
              <a:rPr lang="en-US" sz="2900" dirty="0" smtClean="0"/>
              <a:t>3+ types </a:t>
            </a:r>
            <a:r>
              <a:rPr lang="en-US" sz="2900" dirty="0"/>
              <a:t>of </a:t>
            </a:r>
            <a:r>
              <a:rPr lang="en-US" sz="2900" dirty="0" smtClean="0"/>
              <a:t>learning considered here</a:t>
            </a:r>
            <a:endParaRPr lang="en-US" sz="2900" dirty="0"/>
          </a:p>
          <a:p>
            <a:pPr lvl="1"/>
            <a:r>
              <a:rPr lang="en-US" sz="2600" dirty="0" smtClean="0"/>
              <a:t>Supervised Learning</a:t>
            </a:r>
            <a:endParaRPr lang="en-US" sz="2600" dirty="0"/>
          </a:p>
          <a:p>
            <a:pPr lvl="1"/>
            <a:r>
              <a:rPr lang="en-US" sz="2600" dirty="0" smtClean="0"/>
              <a:t>Unsupervised Learning</a:t>
            </a:r>
          </a:p>
          <a:p>
            <a:pPr lvl="1"/>
            <a:r>
              <a:rPr lang="en-US" sz="2600" dirty="0" smtClean="0"/>
              <a:t>Reinforcement </a:t>
            </a:r>
            <a:r>
              <a:rPr lang="en-US" sz="2600" dirty="0"/>
              <a:t>L</a:t>
            </a:r>
            <a:r>
              <a:rPr lang="en-US" sz="2600" dirty="0" smtClean="0"/>
              <a:t>earning</a:t>
            </a:r>
            <a:endParaRPr lang="en-US" sz="2600" dirty="0"/>
          </a:p>
          <a:p>
            <a:pPr lvl="1"/>
            <a:r>
              <a:rPr lang="en-US" sz="2600" dirty="0" smtClean="0">
                <a:solidFill>
                  <a:schemeClr val="bg1">
                    <a:lumMod val="50000"/>
                  </a:schemeClr>
                </a:solidFill>
              </a:rPr>
              <a:t>Semi-supervised Learning</a:t>
            </a:r>
          </a:p>
          <a:p>
            <a:endParaRPr lang="en-US" sz="2900" dirty="0"/>
          </a:p>
          <a:p>
            <a:r>
              <a:rPr lang="en-US" sz="2900" dirty="0" smtClean="0"/>
              <a:t>Supervised Learning</a:t>
            </a:r>
            <a:endParaRPr lang="en-US" sz="2900" dirty="0"/>
          </a:p>
          <a:p>
            <a:pPr lvl="1"/>
            <a:r>
              <a:rPr lang="en-US" sz="2600" dirty="0"/>
              <a:t>Present the </a:t>
            </a:r>
            <a:r>
              <a:rPr lang="en-US" sz="2600" dirty="0" smtClean="0"/>
              <a:t>algorithm with a set of inputs </a:t>
            </a:r>
            <a:r>
              <a:rPr lang="en-US" sz="2600" dirty="0"/>
              <a:t>and their corresponding outputs</a:t>
            </a:r>
          </a:p>
          <a:p>
            <a:pPr lvl="1"/>
            <a:r>
              <a:rPr lang="en-US" sz="2600" dirty="0"/>
              <a:t>See how closely the actual outputs match the desired </a:t>
            </a:r>
            <a:r>
              <a:rPr lang="en-US" sz="2600" dirty="0" smtClean="0"/>
              <a:t>ones</a:t>
            </a:r>
          </a:p>
          <a:p>
            <a:pPr lvl="2"/>
            <a:r>
              <a:rPr lang="en-US" sz="1900" dirty="0" smtClean="0"/>
              <a:t>Note generalization error (bias, variance)</a:t>
            </a:r>
            <a:endParaRPr lang="en-US" sz="1900" dirty="0"/>
          </a:p>
          <a:p>
            <a:pPr lvl="1"/>
            <a:r>
              <a:rPr lang="en-US" sz="2600" dirty="0" smtClean="0"/>
              <a:t>Iteratively modify </a:t>
            </a:r>
            <a:r>
              <a:rPr lang="en-US" sz="2600" dirty="0"/>
              <a:t>the parameters to better approximate the desired </a:t>
            </a:r>
            <a:r>
              <a:rPr lang="en-US" sz="2600" dirty="0" smtClean="0"/>
              <a:t>outputs (gradient descent)</a:t>
            </a:r>
          </a:p>
          <a:p>
            <a:endParaRPr lang="en-US" sz="2900" dirty="0" smtClean="0"/>
          </a:p>
          <a:p>
            <a:r>
              <a:rPr lang="en-US" sz="2900" dirty="0" smtClean="0"/>
              <a:t>Unsupervised Learning</a:t>
            </a:r>
          </a:p>
          <a:p>
            <a:pPr lvl="1"/>
            <a:r>
              <a:rPr lang="en-US" sz="2600" dirty="0" smtClean="0"/>
              <a:t>Algorithm learns internal representations and important features</a:t>
            </a:r>
          </a:p>
          <a:p>
            <a:pPr lvl="1"/>
            <a:endParaRPr lang="en-US" sz="2600" dirty="0" smtClean="0"/>
          </a:p>
          <a:p>
            <a:r>
              <a:rPr lang="en-US" sz="3000" dirty="0" smtClean="0"/>
              <a:t>Reinforcement Learning</a:t>
            </a:r>
          </a:p>
          <a:p>
            <a:pPr lvl="1"/>
            <a:r>
              <a:rPr lang="en-US" sz="2600" dirty="0" smtClean="0"/>
              <a:t>Learn from interacting with the environment (“trial and error”)</a:t>
            </a:r>
          </a:p>
          <a:p>
            <a:pPr lvl="1"/>
            <a:r>
              <a:rPr lang="en-US" sz="2600" dirty="0" smtClean="0"/>
              <a:t>More on this later</a:t>
            </a:r>
          </a:p>
          <a:p>
            <a:pPr lvl="1"/>
            <a:endParaRPr lang="en-US" sz="2600" dirty="0" smtClean="0"/>
          </a:p>
          <a:p>
            <a:r>
              <a:rPr lang="en-US" sz="2900" dirty="0" smtClean="0"/>
              <a:t>So let’s take a closer look at these learning types</a:t>
            </a:r>
            <a:endParaRPr lang="en-US" sz="2900" dirty="0"/>
          </a:p>
          <a:p>
            <a:pPr>
              <a:lnSpc>
                <a:spcPct val="80000"/>
              </a:lnSpc>
              <a:buFont typeface="Wingdings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424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35579"/>
            <a:ext cx="8229600" cy="1143000"/>
          </a:xfrm>
        </p:spPr>
        <p:txBody>
          <a:bodyPr/>
          <a:lstStyle/>
          <a:p>
            <a:r>
              <a:rPr lang="en-US" dirty="0"/>
              <a:t>Supervised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357874"/>
            <a:ext cx="8387976" cy="530589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desired response (</a:t>
            </a:r>
            <a:r>
              <a:rPr lang="en-US" sz="2400" dirty="0" smtClean="0"/>
              <a:t>function) </a:t>
            </a:r>
            <a:r>
              <a:rPr lang="en-US" sz="2400" dirty="0"/>
              <a:t>of </a:t>
            </a:r>
            <a:r>
              <a:rPr lang="en-US" sz="2400" dirty="0" smtClean="0"/>
              <a:t>given inputs </a:t>
            </a:r>
            <a:r>
              <a:rPr lang="en-US" sz="2400" dirty="0"/>
              <a:t>is well </a:t>
            </a:r>
            <a:r>
              <a:rPr lang="en-US" sz="2400" dirty="0" smtClean="0"/>
              <a:t>known</a:t>
            </a:r>
            <a:endParaRPr lang="en-US" sz="2400" dirty="0"/>
          </a:p>
          <a:p>
            <a:pPr lvl="1"/>
            <a:r>
              <a:rPr lang="en-US" sz="1800" dirty="0" smtClean="0"/>
              <a:t>You are given the “answer” (label) in the training set</a:t>
            </a:r>
          </a:p>
          <a:p>
            <a:pPr lvl="1"/>
            <a:r>
              <a:rPr lang="en-US" sz="1800" dirty="0" smtClean="0"/>
              <a:t>Training data is set of (x</a:t>
            </a:r>
            <a:r>
              <a:rPr lang="en-US" sz="1800" baseline="30000" dirty="0" smtClean="0"/>
              <a:t>(</a:t>
            </a:r>
            <a:r>
              <a:rPr lang="en-US" sz="1800" baseline="30000" dirty="0" err="1" smtClean="0"/>
              <a:t>i</a:t>
            </a:r>
            <a:r>
              <a:rPr lang="en-US" sz="1800" baseline="30000" dirty="0" smtClean="0"/>
              <a:t>)</a:t>
            </a:r>
            <a:r>
              <a:rPr lang="en-US" sz="1800" dirty="0" smtClean="0"/>
              <a:t>,y</a:t>
            </a:r>
            <a:r>
              <a:rPr lang="en-US" sz="1800" baseline="30000" dirty="0" smtClean="0"/>
              <a:t>(</a:t>
            </a:r>
            <a:r>
              <a:rPr lang="en-US" sz="1800" baseline="30000" dirty="0" err="1" smtClean="0"/>
              <a:t>i</a:t>
            </a:r>
            <a:r>
              <a:rPr lang="en-US" sz="1800" baseline="30000" dirty="0" smtClean="0"/>
              <a:t>)</a:t>
            </a:r>
            <a:r>
              <a:rPr lang="en-US" sz="1800" dirty="0" smtClean="0"/>
              <a:t>) pairs,  x</a:t>
            </a:r>
            <a:r>
              <a:rPr lang="en-US" sz="1800" baseline="30000" dirty="0" smtClean="0"/>
              <a:t>(</a:t>
            </a:r>
            <a:r>
              <a:rPr lang="en-US" sz="1800" baseline="30000" dirty="0" err="1" smtClean="0"/>
              <a:t>i</a:t>
            </a:r>
            <a:r>
              <a:rPr lang="en-US" sz="1800" baseline="30000" dirty="0" smtClean="0"/>
              <a:t>)</a:t>
            </a:r>
            <a:r>
              <a:rPr lang="en-US" sz="1800" dirty="0" smtClean="0"/>
              <a:t> is the input example, y</a:t>
            </a:r>
            <a:r>
              <a:rPr lang="en-US" sz="1800" baseline="30000" dirty="0" smtClean="0"/>
              <a:t>(</a:t>
            </a:r>
            <a:r>
              <a:rPr lang="en-US" sz="1800" baseline="30000" dirty="0" err="1" smtClean="0"/>
              <a:t>i</a:t>
            </a:r>
            <a:r>
              <a:rPr lang="en-US" sz="1800" baseline="30000" dirty="0" smtClean="0"/>
              <a:t>)</a:t>
            </a:r>
            <a:r>
              <a:rPr lang="en-US" sz="1800" dirty="0" smtClean="0"/>
              <a:t> is the label</a:t>
            </a:r>
          </a:p>
          <a:p>
            <a:pPr lvl="1"/>
            <a:r>
              <a:rPr lang="en-US" sz="1800" dirty="0" smtClean="0"/>
              <a:t>Task is typically to predict the label y for new x (y = f(x)) 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There are many 10s (if not 100s or 1000s) of supervised learning learning algorithms</a:t>
            </a:r>
          </a:p>
          <a:p>
            <a:pPr lvl="1"/>
            <a:r>
              <a:rPr lang="en-US" sz="1800" dirty="0" smtClean="0"/>
              <a:t>These include: </a:t>
            </a:r>
            <a:r>
              <a:rPr lang="en-US" sz="1800" dirty="0"/>
              <a:t>Artificial Neural Networks, Decision T</a:t>
            </a:r>
            <a:r>
              <a:rPr lang="en-US" sz="1800" dirty="0" smtClean="0"/>
              <a:t>rees, Ensembles (</a:t>
            </a:r>
            <a:r>
              <a:rPr lang="en-US" sz="1800" dirty="0"/>
              <a:t>Bagging, Boosting, Random </a:t>
            </a:r>
            <a:r>
              <a:rPr lang="en-US" sz="1800" dirty="0" smtClean="0"/>
              <a:t>Forests, …), k</a:t>
            </a:r>
            <a:r>
              <a:rPr lang="en-US" sz="1800" dirty="0"/>
              <a:t>-</a:t>
            </a:r>
            <a:r>
              <a:rPr lang="en-US" sz="1800" dirty="0" smtClean="0"/>
              <a:t>NN, </a:t>
            </a:r>
            <a:r>
              <a:rPr lang="en-US" sz="1800" dirty="0"/>
              <a:t>Linear R</a:t>
            </a:r>
            <a:r>
              <a:rPr lang="en-US" sz="1800" dirty="0" smtClean="0"/>
              <a:t>egression, Naive Bayes, Logistic Regression (and other CRFs), Support </a:t>
            </a:r>
            <a:r>
              <a:rPr lang="en-US" sz="1800" dirty="0"/>
              <a:t>V</a:t>
            </a:r>
            <a:r>
              <a:rPr lang="en-US" sz="1800" dirty="0" smtClean="0"/>
              <a:t>ector </a:t>
            </a:r>
            <a:r>
              <a:rPr lang="en-US" sz="1800" dirty="0"/>
              <a:t>M</a:t>
            </a:r>
            <a:r>
              <a:rPr lang="en-US" sz="1800" dirty="0" smtClean="0"/>
              <a:t>achines (and other Large Margin Classifiers), …</a:t>
            </a:r>
          </a:p>
          <a:p>
            <a:pPr lvl="1"/>
            <a:r>
              <a:rPr lang="en-US" sz="1800" dirty="0" smtClean="0"/>
              <a:t>Focus on Artificial Neural Networks (ANNs) here</a:t>
            </a:r>
          </a:p>
          <a:p>
            <a:endParaRPr lang="en-US" sz="2400" dirty="0"/>
          </a:p>
          <a:p>
            <a:r>
              <a:rPr lang="en-US" sz="2400" dirty="0" smtClean="0"/>
              <a:t>The Google Data Center PUE example we will look at later uses </a:t>
            </a:r>
            <a:r>
              <a:rPr lang="en-US" sz="2400" dirty="0"/>
              <a:t>s</a:t>
            </a:r>
            <a:r>
              <a:rPr lang="en-US" sz="2400" dirty="0" smtClean="0"/>
              <a:t>upervised learning on a deep neural network (if time)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975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19678"/>
            <a:ext cx="8229600" cy="493832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sz="3000" smtClean="0"/>
              <a:t>Basic idea: Discover unknown structure in input data</a:t>
            </a:r>
            <a:endParaRPr lang="en-US" sz="3000"/>
          </a:p>
          <a:p>
            <a:pPr>
              <a:lnSpc>
                <a:spcPct val="90000"/>
              </a:lnSpc>
            </a:pPr>
            <a:endParaRPr lang="en-US" sz="3000" smtClean="0"/>
          </a:p>
          <a:p>
            <a:pPr>
              <a:lnSpc>
                <a:spcPct val="90000"/>
              </a:lnSpc>
            </a:pPr>
            <a:r>
              <a:rPr lang="en-US" sz="3000" smtClean="0"/>
              <a:t>Data clustering and dimension reduction</a:t>
            </a:r>
          </a:p>
          <a:p>
            <a:pPr lvl="1">
              <a:lnSpc>
                <a:spcPct val="90000"/>
              </a:lnSpc>
            </a:pPr>
            <a:r>
              <a:rPr lang="en-US" sz="2600" smtClean="0"/>
              <a:t>More generally: find the relationships/structure in the data set</a:t>
            </a:r>
          </a:p>
          <a:p>
            <a:pPr>
              <a:lnSpc>
                <a:spcPct val="90000"/>
              </a:lnSpc>
            </a:pPr>
            <a:endParaRPr lang="en-US" sz="3000"/>
          </a:p>
          <a:p>
            <a:pPr>
              <a:lnSpc>
                <a:spcPct val="90000"/>
              </a:lnSpc>
            </a:pPr>
            <a:r>
              <a:rPr lang="en-US" sz="3000"/>
              <a:t>No need </a:t>
            </a:r>
            <a:r>
              <a:rPr lang="en-US" sz="3000" smtClean="0"/>
              <a:t>for labeled data</a:t>
            </a:r>
            <a:endParaRPr lang="en-US" sz="3000"/>
          </a:p>
          <a:p>
            <a:pPr lvl="1">
              <a:lnSpc>
                <a:spcPct val="90000"/>
              </a:lnSpc>
            </a:pPr>
            <a:r>
              <a:rPr lang="en-US" sz="2600" smtClean="0"/>
              <a:t>The </a:t>
            </a:r>
            <a:r>
              <a:rPr lang="en-US" sz="2600"/>
              <a:t>network </a:t>
            </a:r>
            <a:r>
              <a:rPr lang="en-US" sz="2600" smtClean="0"/>
              <a:t>itself finds </a:t>
            </a:r>
            <a:r>
              <a:rPr lang="en-US" sz="2600"/>
              <a:t>the correlations </a:t>
            </a:r>
            <a:r>
              <a:rPr lang="en-US" sz="2600" smtClean="0"/>
              <a:t>in the </a:t>
            </a:r>
            <a:r>
              <a:rPr lang="en-US" sz="2600"/>
              <a:t>data</a:t>
            </a:r>
          </a:p>
          <a:p>
            <a:pPr>
              <a:lnSpc>
                <a:spcPct val="90000"/>
              </a:lnSpc>
            </a:pPr>
            <a:endParaRPr lang="en-US" sz="3000" smtClean="0"/>
          </a:p>
          <a:p>
            <a:pPr>
              <a:lnSpc>
                <a:spcPct val="90000"/>
              </a:lnSpc>
            </a:pPr>
            <a:r>
              <a:rPr lang="en-US" sz="3000" smtClean="0"/>
              <a:t>Learning algorithms include (again, many algorithms)</a:t>
            </a:r>
          </a:p>
          <a:p>
            <a:pPr lvl="1">
              <a:lnSpc>
                <a:spcPct val="90000"/>
              </a:lnSpc>
            </a:pPr>
            <a:r>
              <a:rPr lang="en-US" sz="3000" smtClean="0"/>
              <a:t>K-Means Clustering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</a:t>
            </a:r>
            <a:r>
              <a:rPr lang="en-US" sz="3000" smtClean="0"/>
              <a:t>uto-encoders/deep neural networks</a:t>
            </a:r>
          </a:p>
          <a:p>
            <a:pPr lvl="1">
              <a:lnSpc>
                <a:spcPct val="90000"/>
              </a:lnSpc>
            </a:pPr>
            <a:r>
              <a:rPr lang="en-US" sz="3000" smtClean="0"/>
              <a:t>Restricted Boltzmann Machines</a:t>
            </a:r>
          </a:p>
          <a:p>
            <a:pPr lvl="2">
              <a:lnSpc>
                <a:spcPct val="90000"/>
              </a:lnSpc>
            </a:pPr>
            <a:r>
              <a:rPr lang="en-US" sz="2600" smtClean="0"/>
              <a:t>Hopfield Networks</a:t>
            </a:r>
          </a:p>
          <a:p>
            <a:pPr lvl="1">
              <a:lnSpc>
                <a:spcPct val="90000"/>
              </a:lnSpc>
            </a:pPr>
            <a:r>
              <a:rPr lang="en-US" sz="3000" smtClean="0"/>
              <a:t>Sparse Encoders</a:t>
            </a:r>
          </a:p>
          <a:p>
            <a:pPr lvl="1">
              <a:lnSpc>
                <a:spcPct val="90000"/>
              </a:lnSpc>
            </a:pPr>
            <a:r>
              <a:rPr lang="en-US" sz="3000" smtClean="0"/>
              <a:t>…</a:t>
            </a:r>
            <a:endParaRPr lang="en-US" sz="3000"/>
          </a:p>
          <a:p>
            <a:pPr>
              <a:lnSpc>
                <a:spcPct val="90000"/>
              </a:lnSpc>
              <a:buFont typeface="Wingdings" charset="0"/>
              <a:buNone/>
            </a:pPr>
            <a:r>
              <a:rPr lang="en-US" sz="280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1833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7686"/>
            <a:ext cx="8229600" cy="5506913"/>
          </a:xfrm>
        </p:spPr>
        <p:txBody>
          <a:bodyPr>
            <a:normAutofit fontScale="92500" lnSpcReduction="10000"/>
          </a:bodyPr>
          <a:lstStyle/>
          <a:p>
            <a:endParaRPr lang="en-US" sz="2400" dirty="0" smtClean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Level Set: What Is Machine Learning?</a:t>
            </a:r>
          </a:p>
          <a:p>
            <a:endParaRPr lang="en-US" sz="2400" dirty="0"/>
          </a:p>
          <a:p>
            <a:r>
              <a:rPr lang="en-US" sz="2400" dirty="0" smtClean="0"/>
              <a:t>What is all the (Machine Learning) Excitement About?</a:t>
            </a:r>
          </a:p>
          <a:p>
            <a:endParaRPr lang="en-US" sz="2400" dirty="0"/>
          </a:p>
          <a:p>
            <a:r>
              <a:rPr lang="en-US" sz="2400" dirty="0" smtClean="0"/>
              <a:t>Integrated Approaches</a:t>
            </a:r>
          </a:p>
          <a:p>
            <a:endParaRPr lang="en-US" sz="2400" dirty="0"/>
          </a:p>
          <a:p>
            <a:r>
              <a:rPr lang="en-US" sz="2400" dirty="0"/>
              <a:t>Histograms, LDA, and Neural Networks</a:t>
            </a:r>
          </a:p>
          <a:p>
            <a:endParaRPr lang="en-US" sz="2400" dirty="0"/>
          </a:p>
          <a:p>
            <a:r>
              <a:rPr lang="en-US" sz="2400" dirty="0" smtClean="0"/>
              <a:t>Machine Learning Excitement Redux: Beyond Static Learning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1800" dirty="0" smtClean="0">
                <a:hlinkClick r:id="rId4"/>
              </a:rPr>
              <a:t>https://github.com/davidmeyer/ml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smtClean="0"/>
              <a:t>What is all the ML Excitement About? </a:t>
            </a:r>
            <a:br>
              <a:rPr lang="en-US" sz="3600" smtClean="0"/>
            </a:br>
            <a:r>
              <a:rPr lang="en-US" sz="2400" smtClean="0"/>
              <a:t>ML Applications You Likely Interact with Everyday</a:t>
            </a:r>
            <a:endParaRPr lang="en-US" sz="280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" y="2064806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3" y="1967005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1987187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9" y="4022482"/>
            <a:ext cx="2393757" cy="17496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600" y="6085962"/>
            <a:ext cx="8028801" cy="629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mtClean="0">
                <a:latin typeface="Dual 400" panose="02000603000000020004" pitchFamily="2" charset="0"/>
              </a:rPr>
              <a:t>Why this is relevant: Compute, Storage, Networking, Security and Energy (CSNSE)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mtClean="0">
                <a:latin typeface="Dual 400" panose="02000603000000020004" pitchFamily="2" charset="0"/>
              </a:rPr>
              <a:t>use cases will all use similar technology (deep nets, </a:t>
            </a:r>
            <a:r>
              <a:rPr lang="is-IS" smtClean="0">
                <a:latin typeface="Dual 400" panose="02000603000000020004" pitchFamily="2" charset="0"/>
              </a:rPr>
              <a:t>…)</a:t>
            </a:r>
            <a:endParaRPr lang="en-US" smtClean="0">
              <a:latin typeface="Dual 400" panose="020006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064806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4211179"/>
            <a:ext cx="2972691" cy="15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33" y="74583"/>
            <a:ext cx="8229600" cy="1143000"/>
          </a:xfrm>
        </p:spPr>
        <p:txBody>
          <a:bodyPr/>
          <a:lstStyle/>
          <a:p>
            <a:r>
              <a:rPr lang="en-US" smtClean="0"/>
              <a:t>However</a:t>
            </a:r>
            <a:r>
              <a:rPr lang="is-IS" smtClean="0"/>
              <a:t>…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2751" y="509724"/>
            <a:ext cx="7539954" cy="6240582"/>
            <a:chOff x="242751" y="509724"/>
            <a:chExt cx="7539954" cy="62405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294" y="1309944"/>
              <a:ext cx="6421411" cy="544036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42751" y="509724"/>
              <a:ext cx="2308581" cy="40011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smtClean="0"/>
                <a:t>You are here (again)</a:t>
              </a:r>
              <a:endParaRPr lang="en-US" sz="2000" b="1"/>
            </a:p>
          </p:txBody>
        </p:sp>
        <p:cxnSp>
          <p:nvCxnSpPr>
            <p:cNvPr id="10" name="Straight Connector 9"/>
            <p:cNvCxnSpPr>
              <a:stCxn id="8" idx="2"/>
            </p:cNvCxnSpPr>
            <p:nvPr/>
          </p:nvCxnSpPr>
          <p:spPr>
            <a:xfrm>
              <a:off x="1397042" y="909834"/>
              <a:ext cx="1854158" cy="1211066"/>
            </a:xfrm>
            <a:prstGeom prst="line">
              <a:avLst/>
            </a:prstGeom>
            <a:ln w="22225">
              <a:solidFill>
                <a:srgbClr val="00B0F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1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929"/>
            <a:ext cx="8229600" cy="1143000"/>
          </a:xfrm>
        </p:spPr>
        <p:txBody>
          <a:bodyPr/>
          <a:lstStyle/>
          <a:p>
            <a:r>
              <a:rPr lang="en-US" dirty="0" smtClean="0"/>
              <a:t>For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" y="1181453"/>
            <a:ext cx="7843838" cy="4495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341836" y="5884903"/>
            <a:ext cx="8460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“Machine </a:t>
            </a:r>
            <a:r>
              <a:rPr lang="en-US" dirty="0"/>
              <a:t>learning is revolutionizing the world as we know it, both in and out of the </a:t>
            </a:r>
            <a:endParaRPr lang="en-US" dirty="0" smtClean="0"/>
          </a:p>
          <a:p>
            <a:r>
              <a:rPr lang="en-US" dirty="0" smtClean="0"/>
              <a:t>digital </a:t>
            </a:r>
            <a:r>
              <a:rPr lang="en-US" dirty="0"/>
              <a:t>realms, and is predicted to expand to a </a:t>
            </a:r>
            <a:r>
              <a:rPr lang="en-US" dirty="0">
                <a:hlinkClick r:id="rId3"/>
              </a:rPr>
              <a:t>$2 trillion market by 2025</a:t>
            </a:r>
            <a:r>
              <a:rPr lang="en-US" dirty="0"/>
              <a:t> (as reported by </a:t>
            </a:r>
            <a:endParaRPr lang="en-US" dirty="0" smtClean="0"/>
          </a:p>
          <a:p>
            <a:r>
              <a:rPr lang="en-US" dirty="0" smtClean="0"/>
              <a:t>Julie </a:t>
            </a:r>
            <a:r>
              <a:rPr lang="en-US" dirty="0" err="1"/>
              <a:t>Bort</a:t>
            </a:r>
            <a:r>
              <a:rPr lang="en-US" dirty="0"/>
              <a:t> in Business Insider</a:t>
            </a:r>
            <a:r>
              <a:rPr lang="en-US" dirty="0" smtClean="0"/>
              <a:t>).”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294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3734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oti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453"/>
            <a:ext cx="9144000" cy="5446470"/>
          </a:xfrm>
          <a:prstGeom prst="rect">
            <a:avLst/>
          </a:prstGeom>
        </p:spPr>
      </p:pic>
      <p:pic>
        <p:nvPicPr>
          <p:cNvPr id="5" name="Picture 4" descr="emotio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02" y="4624161"/>
            <a:ext cx="5584598" cy="2233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5969" y="193252"/>
            <a:ext cx="778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/>
              <a:t>Think Object Recognition is Impressive?</a:t>
            </a:r>
          </a:p>
        </p:txBody>
      </p:sp>
    </p:spTree>
    <p:extLst>
      <p:ext uri="{BB962C8B-B14F-4D97-AF65-F5344CB8AC3E}">
        <p14:creationId xmlns:p14="http://schemas.microsoft.com/office/powerpoint/2010/main" val="124298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6" y="1011179"/>
            <a:ext cx="7235687" cy="5641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7512" y="332451"/>
            <a:ext cx="2888974" cy="678728"/>
          </a:xfrm>
        </p:spPr>
        <p:txBody>
          <a:bodyPr>
            <a:normAutofit fontScale="90000"/>
          </a:bodyPr>
          <a:lstStyle/>
          <a:p>
            <a:r>
              <a:rPr lang="en-US" smtClean="0"/>
              <a:t>Lip Reading?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463" y="446664"/>
            <a:ext cx="5459074" cy="678728"/>
          </a:xfrm>
        </p:spPr>
        <p:txBody>
          <a:bodyPr>
            <a:normAutofit fontScale="90000"/>
          </a:bodyPr>
          <a:lstStyle/>
          <a:p>
            <a:r>
              <a:rPr lang="en-US" smtClean="0"/>
              <a:t>Real-Time Language Translation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520536"/>
            <a:ext cx="6572250" cy="493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085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8876" y="182575"/>
            <a:ext cx="2506248" cy="736575"/>
          </a:xfrm>
        </p:spPr>
        <p:txBody>
          <a:bodyPr>
            <a:normAutofit fontScale="90000"/>
          </a:bodyPr>
          <a:lstStyle/>
          <a:p>
            <a:r>
              <a:rPr lang="en-US" smtClean="0"/>
              <a:t>One More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99897"/>
            <a:ext cx="8686800" cy="5359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1655728" y="3144078"/>
            <a:ext cx="3326296" cy="659296"/>
          </a:xfrm>
          <a:prstGeom prst="rect">
            <a:avLst/>
          </a:prstGeom>
          <a:solidFill>
            <a:schemeClr val="accent2">
              <a:alpha val="3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6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3606" y="176239"/>
            <a:ext cx="7936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Arial"/>
                <a:cs typeface="Arial"/>
              </a:rPr>
              <a:t>Why is this all happening now?</a:t>
            </a:r>
            <a:endParaRPr lang="en-US" sz="440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439" y="1132072"/>
            <a:ext cx="855450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smtClean="0">
                <a:latin typeface="Arial"/>
                <a:cs typeface="Arial"/>
              </a:rPr>
              <a:t>Before 2006 people thought deep neural networks couldn’t be trained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smtClean="0">
                <a:latin typeface="Arial"/>
                <a:cs typeface="Arial"/>
              </a:rPr>
              <a:t>So why now?</a:t>
            </a:r>
          </a:p>
          <a:p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Theoretical breakthroughs in 2006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Learned how to train deep neural networks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Technically: RBMs, Stacked Auto-encoders, sparse coding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Nice </a:t>
            </a:r>
            <a:r>
              <a:rPr lang="en-US" sz="1400">
                <a:latin typeface="Arial"/>
                <a:cs typeface="Arial"/>
              </a:rPr>
              <a:t>overview of </a:t>
            </a:r>
            <a:r>
              <a:rPr lang="en-US" sz="1400" smtClean="0">
                <a:latin typeface="Arial"/>
                <a:cs typeface="Arial"/>
              </a:rPr>
              <a:t>LBH DL </a:t>
            </a:r>
            <a:r>
              <a:rPr lang="en-US" sz="1400">
                <a:latin typeface="Arial"/>
                <a:cs typeface="Arial"/>
              </a:rPr>
              <a:t>journey: </a:t>
            </a:r>
            <a:r>
              <a:rPr lang="en-US" sz="1400">
                <a:latin typeface="Arial"/>
                <a:cs typeface="Arial"/>
                <a:hlinkClick r:id="rId3"/>
              </a:rPr>
              <a:t>http://chronicle.com/article/The-Believers/190147</a:t>
            </a:r>
            <a:r>
              <a:rPr lang="en-US" sz="1400" smtClean="0">
                <a:latin typeface="Arial"/>
                <a:cs typeface="Arial"/>
                <a:hlinkClick r:id="rId3"/>
              </a:rPr>
              <a:t>/</a:t>
            </a:r>
            <a:endParaRPr lang="en-US" sz="140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ompute</a:t>
            </a:r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CPUs were </a:t>
            </a:r>
            <a:r>
              <a:rPr lang="en-US" sz="1400" smtClean="0">
                <a:latin typeface="Arial"/>
                <a:cs typeface="Arial"/>
              </a:rPr>
              <a:t>2^20s </a:t>
            </a:r>
            <a:r>
              <a:rPr lang="en-US" sz="1400">
                <a:latin typeface="Arial"/>
                <a:cs typeface="Arial"/>
              </a:rPr>
              <a:t>of times too slow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Parallel processing/algorithms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GPUs + OpenCL/CUDA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FPGAs, custom hardware</a:t>
            </a:r>
          </a:p>
          <a:p>
            <a:pPr marL="742950" lvl="1" indent="-285750">
              <a:buFont typeface="Arial"/>
              <a:buChar char="•"/>
            </a:pPr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atasets</a:t>
            </a:r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Massive data sets:  Google</a:t>
            </a:r>
            <a:r>
              <a:rPr lang="en-US" sz="1400">
                <a:latin typeface="Arial"/>
                <a:cs typeface="Arial"/>
              </a:rPr>
              <a:t>, FB, Baidu, </a:t>
            </a:r>
            <a:r>
              <a:rPr lang="en-US" sz="1400" smtClean="0">
                <a:latin typeface="Arial"/>
                <a:cs typeface="Arial"/>
              </a:rPr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i="1" smtClean="0">
                <a:latin typeface="Arial"/>
                <a:cs typeface="Arial"/>
              </a:rPr>
              <a:t>Standardized</a:t>
            </a:r>
            <a:r>
              <a:rPr lang="en-US" sz="1400" smtClean="0">
                <a:latin typeface="Arial"/>
                <a:cs typeface="Arial"/>
              </a:rPr>
              <a:t> data sets</a:t>
            </a:r>
          </a:p>
          <a:p>
            <a:pPr marL="742950" lvl="1" indent="-285750">
              <a:buFont typeface="Arial"/>
              <a:buChar char="•"/>
            </a:pPr>
            <a:endParaRPr lang="en-US" sz="14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en-US" sz="140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smtClean="0">
                <a:latin typeface="Arial"/>
                <a:cs typeface="Arial"/>
              </a:rPr>
              <a:t>Alternate view of history?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smtClean="0">
                <a:latin typeface="Arial"/>
                <a:cs typeface="Arial"/>
              </a:rPr>
              <a:t>LBH Nature DL review: </a:t>
            </a:r>
            <a:r>
              <a:rPr lang="en-US" sz="1200" smtClean="0">
                <a:latin typeface="Arial"/>
                <a:cs typeface="Arial"/>
                <a:hlinkClick r:id="rId4"/>
              </a:rPr>
              <a:t>http://www.nature.com/nature/journal/v521/n7553/full/nature14539.html</a:t>
            </a:r>
            <a:endParaRPr lang="en-US" sz="12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>
                <a:latin typeface="Arial"/>
                <a:cs typeface="Arial"/>
              </a:rPr>
              <a:t>Jürgen </a:t>
            </a:r>
            <a:r>
              <a:rPr lang="en-US" sz="1200" smtClean="0">
                <a:latin typeface="Arial"/>
                <a:cs typeface="Arial"/>
              </a:rPr>
              <a:t>Schmidhuber’s critique : </a:t>
            </a:r>
            <a:r>
              <a:rPr lang="en-US" sz="1200" smtClean="0">
                <a:latin typeface="Arial"/>
                <a:cs typeface="Arial"/>
                <a:hlinkClick r:id="rId5"/>
              </a:rPr>
              <a:t>http://people.idsia.ch/~juergen/deep-learning-conspiracy.html</a:t>
            </a:r>
            <a:endParaRPr lang="en-US" sz="12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smtClean="0">
                <a:latin typeface="Arial"/>
                <a:cs typeface="Arial"/>
              </a:rPr>
              <a:t>LBH rebuttal: </a:t>
            </a:r>
            <a:r>
              <a:rPr lang="en-US" sz="1200" smtClean="0">
                <a:latin typeface="Arial"/>
                <a:cs typeface="Arial"/>
                <a:hlinkClick r:id="rId6"/>
              </a:rPr>
              <a:t>http://recode.net/2015/07/15/ai-conspiracy-the-scientists-behind-deep-learning/</a:t>
            </a:r>
            <a:endParaRPr lang="en-US" sz="1200" smtClean="0"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32338" y="3000830"/>
            <a:ext cx="8780285" cy="3857170"/>
            <a:chOff x="-32338" y="2771040"/>
            <a:chExt cx="8780285" cy="4088085"/>
          </a:xfrm>
        </p:grpSpPr>
        <p:sp>
          <p:nvSpPr>
            <p:cNvPr id="5" name="TextBox 4"/>
            <p:cNvSpPr txBox="1"/>
            <p:nvPr/>
          </p:nvSpPr>
          <p:spPr>
            <a:xfrm>
              <a:off x="-32338" y="6596804"/>
              <a:ext cx="1934813" cy="262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smtClean="0"/>
                <a:t>Image courtesy Yoshua Bengio</a:t>
              </a:r>
              <a:endParaRPr lang="en-US" sz="1100"/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942" y="2771040"/>
              <a:ext cx="4268005" cy="2935887"/>
            </a:xfrm>
            <a:prstGeom prst="rect">
              <a:avLst/>
            </a:prstGeom>
            <a:ln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10" name="Picture 9" descr="jurge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6" y="6018389"/>
            <a:ext cx="1580444" cy="8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681"/>
            <a:ext cx="8229600" cy="802836"/>
          </a:xfrm>
        </p:spPr>
        <p:txBody>
          <a:bodyPr>
            <a:normAutofit/>
          </a:bodyPr>
          <a:lstStyle/>
          <a:p>
            <a:r>
              <a:rPr lang="en-US" smtClean="0"/>
              <a:t>BTW, What Kinds of Custom H/W?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9" y="1212976"/>
            <a:ext cx="7865902" cy="5319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69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Kinds of Custom H/W, </a:t>
            </a:r>
            <a:r>
              <a:rPr lang="en-US" dirty="0" err="1" smtClean="0"/>
              <a:t>cont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Google TPU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74813"/>
            <a:ext cx="6553200" cy="5037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502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Kinds of Custom H/W, </a:t>
            </a:r>
            <a:r>
              <a:rPr lang="en-US" dirty="0" err="1" smtClean="0"/>
              <a:t>cont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7" y="1417638"/>
            <a:ext cx="6928166" cy="5225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561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8" y="5154216"/>
            <a:ext cx="2271711" cy="17037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0904"/>
            <a:ext cx="8229600" cy="5506913"/>
          </a:xfrm>
        </p:spPr>
        <p:txBody>
          <a:bodyPr>
            <a:normAutofit fontScale="85000" lnSpcReduction="20000"/>
          </a:bodyPr>
          <a:lstStyle/>
          <a:p>
            <a:endParaRPr lang="en-US" sz="2400" dirty="0" smtClean="0"/>
          </a:p>
          <a:p>
            <a:r>
              <a:rPr lang="en-US" sz="2400" dirty="0" smtClean="0"/>
              <a:t>Who Am I?</a:t>
            </a:r>
          </a:p>
          <a:p>
            <a:endParaRPr lang="en-US" sz="2400" dirty="0" smtClean="0"/>
          </a:p>
          <a:p>
            <a:r>
              <a:rPr lang="en-US" sz="2400" dirty="0" smtClean="0"/>
              <a:t>Probability Theory Review?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/>
              <a:t>What is all the (Machine Learning) Excitement About?</a:t>
            </a:r>
          </a:p>
          <a:p>
            <a:endParaRPr lang="en-US" sz="2400" dirty="0"/>
          </a:p>
          <a:p>
            <a:r>
              <a:rPr lang="en-US" sz="2400" dirty="0" smtClean="0"/>
              <a:t>Integrated Approaches</a:t>
            </a:r>
          </a:p>
          <a:p>
            <a:endParaRPr lang="en-US" sz="2400" dirty="0"/>
          </a:p>
          <a:p>
            <a:r>
              <a:rPr lang="en-US" sz="2400" dirty="0" smtClean="0"/>
              <a:t>Histograms, LDA, and Neural Networks</a:t>
            </a:r>
          </a:p>
          <a:p>
            <a:endParaRPr lang="en-US" sz="2400" dirty="0"/>
          </a:p>
          <a:p>
            <a:r>
              <a:rPr lang="en-US" sz="2400" dirty="0" smtClean="0"/>
              <a:t>Machine Learning Excitement Redux: Beyond Static Learning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4"/>
            </a:endParaRPr>
          </a:p>
          <a:p>
            <a:pPr lvl="1"/>
            <a:r>
              <a:rPr lang="en-US" sz="2200" dirty="0" smtClean="0">
                <a:hlinkClick r:id="rId5"/>
              </a:rPr>
              <a:t>https://github.com/davidmeyer/ml</a:t>
            </a:r>
            <a:endParaRPr lang="en-US" sz="2200" dirty="0" smtClean="0"/>
          </a:p>
          <a:p>
            <a:pPr lvl="1"/>
            <a:r>
              <a:rPr lang="en-US" sz="2200" dirty="0" smtClean="0">
                <a:hlinkClick r:id="rId4"/>
              </a:rPr>
              <a:t>http://www.1-4-5.net/~dmm/ml</a:t>
            </a:r>
            <a:endParaRPr lang="en-US" sz="22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899" y="149483"/>
            <a:ext cx="8376202" cy="1745578"/>
          </a:xfrm>
        </p:spPr>
        <p:txBody>
          <a:bodyPr>
            <a:normAutofit fontScale="90000"/>
          </a:bodyPr>
          <a:lstStyle/>
          <a:p>
            <a:r>
              <a:rPr lang="en-US" smtClean="0"/>
              <a:t>Ok, We Know That Machines Are Getting Smarter, But Where Does Knowledge Come From?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52035" y="2056781"/>
            <a:ext cx="1361250" cy="1958997"/>
            <a:chOff x="1266092" y="1631852"/>
            <a:chExt cx="1748998" cy="30649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092" y="2369286"/>
              <a:ext cx="1675814" cy="23275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1328916" y="1631852"/>
              <a:ext cx="1686174" cy="721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/>
                <a:t>Evolution</a:t>
              </a:r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2095" y="2056781"/>
            <a:ext cx="2038458" cy="1958997"/>
            <a:chOff x="4672288" y="1599375"/>
            <a:chExt cx="2509175" cy="235414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288" y="2228578"/>
              <a:ext cx="2509175" cy="17249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8" name="TextBox 7"/>
            <p:cNvSpPr txBox="1"/>
            <p:nvPr/>
          </p:nvSpPr>
          <p:spPr>
            <a:xfrm>
              <a:off x="5163045" y="1599375"/>
              <a:ext cx="1853499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/>
                <a:t>Experience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9180" y="4425086"/>
            <a:ext cx="1897952" cy="1831282"/>
            <a:chOff x="3991473" y="4403333"/>
            <a:chExt cx="2616808" cy="23803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473" y="5039094"/>
              <a:ext cx="2616808" cy="1744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2" name="TextBox 11"/>
            <p:cNvSpPr txBox="1"/>
            <p:nvPr/>
          </p:nvSpPr>
          <p:spPr>
            <a:xfrm>
              <a:off x="4672877" y="4403333"/>
              <a:ext cx="1477121" cy="599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/>
                <a:t>Culture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62095" y="4408060"/>
            <a:ext cx="2068580" cy="1913227"/>
            <a:chOff x="4672288" y="4136632"/>
            <a:chExt cx="2853927" cy="250942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2288" y="4744633"/>
              <a:ext cx="2853927" cy="19014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301598" y="4136632"/>
              <a:ext cx="1857070" cy="60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/>
                <a:t>Machines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86505" y="2836774"/>
            <a:ext cx="2942816" cy="1786375"/>
            <a:chOff x="8996186" y="2208009"/>
            <a:chExt cx="3622365" cy="2146705"/>
          </a:xfrm>
        </p:grpSpPr>
        <p:grpSp>
          <p:nvGrpSpPr>
            <p:cNvPr id="3" name="Group 2"/>
            <p:cNvGrpSpPr/>
            <p:nvPr/>
          </p:nvGrpSpPr>
          <p:grpSpPr>
            <a:xfrm>
              <a:off x="8996186" y="2208009"/>
              <a:ext cx="970917" cy="2146705"/>
              <a:chOff x="9481645" y="2045467"/>
              <a:chExt cx="970917" cy="2146705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9481892" y="2045467"/>
                <a:ext cx="9706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9481645" y="2045467"/>
                <a:ext cx="29985" cy="214670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9316893" y="2767885"/>
              <a:ext cx="3301658" cy="7767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/>
                <a:t>Many orders of magnitude</a:t>
              </a:r>
            </a:p>
            <a:p>
              <a:r>
                <a:rPr lang="en-US"/>
                <a:t>faster and larger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147048" y="5200356"/>
            <a:ext cx="260334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So how can machines </a:t>
            </a:r>
          </a:p>
          <a:p>
            <a:r>
              <a:rPr lang="en-US"/>
              <a:t>d</a:t>
            </a:r>
            <a:r>
              <a:rPr lang="en-US" smtClean="0"/>
              <a:t>iscover new knowledge?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"/>
            <a:lum/>
          </a:blip>
          <a:srcRect/>
          <a:stretch>
            <a:fillRect l="-31000"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342" y="0"/>
            <a:ext cx="8781317" cy="1322964"/>
          </a:xfrm>
        </p:spPr>
        <p:txBody>
          <a:bodyPr>
            <a:normAutofit/>
          </a:bodyPr>
          <a:lstStyle/>
          <a:p>
            <a:r>
              <a:rPr lang="en-US" sz="3600" smtClean="0"/>
              <a:t>How Can Machines Discover New Knowledge?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79" y="1605672"/>
            <a:ext cx="6172200" cy="4991356"/>
          </a:xfrm>
        </p:spPr>
        <p:txBody>
          <a:bodyPr>
            <a:normAutofit fontScale="47500" lnSpcReduction="20000"/>
          </a:bodyPr>
          <a:lstStyle/>
          <a:p>
            <a:r>
              <a:rPr lang="en-US" sz="4200" b="1"/>
              <a:t>Fill the gaps in existing knowledge</a:t>
            </a:r>
          </a:p>
          <a:p>
            <a:pPr lvl="1"/>
            <a:r>
              <a:rPr lang="en-US" sz="3400"/>
              <a:t>Symbolists</a:t>
            </a:r>
          </a:p>
          <a:p>
            <a:pPr lvl="1"/>
            <a:r>
              <a:rPr lang="en-US" sz="3400"/>
              <a:t>Technology: Induction/Inverse Deduction</a:t>
            </a:r>
          </a:p>
          <a:p>
            <a:pPr lvl="1"/>
            <a:endParaRPr lang="en-US" sz="3400"/>
          </a:p>
          <a:p>
            <a:r>
              <a:rPr lang="en-US" sz="4200" b="1"/>
              <a:t>Emulate the brain</a:t>
            </a:r>
          </a:p>
          <a:p>
            <a:pPr lvl="1"/>
            <a:r>
              <a:rPr lang="en-US" sz="3400"/>
              <a:t>Connectionists</a:t>
            </a:r>
          </a:p>
          <a:p>
            <a:pPr lvl="1"/>
            <a:r>
              <a:rPr lang="en-US" sz="3400"/>
              <a:t>Technology: Deep neural nets</a:t>
            </a:r>
          </a:p>
          <a:p>
            <a:pPr lvl="1"/>
            <a:endParaRPr lang="en-US" sz="3400"/>
          </a:p>
          <a:p>
            <a:r>
              <a:rPr lang="en-US" sz="4200" b="1"/>
              <a:t>Emulate evolution</a:t>
            </a:r>
          </a:p>
          <a:p>
            <a:pPr lvl="1"/>
            <a:r>
              <a:rPr lang="en-US" sz="3400"/>
              <a:t>Evolutionaries</a:t>
            </a:r>
          </a:p>
          <a:p>
            <a:pPr lvl="1"/>
            <a:r>
              <a:rPr lang="en-US" sz="3400"/>
              <a:t>Technology: Genetic Algorithms</a:t>
            </a:r>
          </a:p>
          <a:p>
            <a:pPr lvl="1"/>
            <a:endParaRPr lang="en-US" sz="3400"/>
          </a:p>
          <a:p>
            <a:r>
              <a:rPr lang="en-US" sz="4200" b="1"/>
              <a:t>Systematically reduce uncertainty</a:t>
            </a:r>
          </a:p>
          <a:p>
            <a:pPr lvl="1"/>
            <a:r>
              <a:rPr lang="en-US" sz="3400"/>
              <a:t>Bayesians</a:t>
            </a:r>
          </a:p>
          <a:p>
            <a:pPr lvl="1"/>
            <a:r>
              <a:rPr lang="en-US" sz="3400"/>
              <a:t>Technology: Bayesian Inference</a:t>
            </a:r>
          </a:p>
          <a:p>
            <a:pPr lvl="1"/>
            <a:endParaRPr lang="en-US" sz="3400"/>
          </a:p>
          <a:p>
            <a:r>
              <a:rPr lang="en-US" sz="4200" b="1"/>
              <a:t>- Notice similarities between old and new</a:t>
            </a:r>
          </a:p>
          <a:p>
            <a:pPr lvl="1"/>
            <a:r>
              <a:rPr lang="en-US" sz="3400"/>
              <a:t>Analogizers</a:t>
            </a:r>
          </a:p>
          <a:p>
            <a:pPr lvl="1"/>
            <a:r>
              <a:rPr lang="en-US" sz="3400"/>
              <a:t>Technology: Kernel machines/Support Vector Machines</a:t>
            </a:r>
          </a:p>
          <a:p>
            <a:endParaRPr lang="en-US" sz="2700"/>
          </a:p>
          <a:p>
            <a:endParaRPr lang="en-US" smtClean="0"/>
          </a:p>
        </p:txBody>
      </p:sp>
      <p:sp>
        <p:nvSpPr>
          <p:cNvPr id="9" name="TextBox 8"/>
          <p:cNvSpPr txBox="1"/>
          <p:nvPr/>
        </p:nvSpPr>
        <p:spPr>
          <a:xfrm>
            <a:off x="4163158" y="2849252"/>
            <a:ext cx="4752242" cy="1585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700"/>
              <a:t>These correspond to the 5 major schools of thought in machine </a:t>
            </a:r>
            <a:r>
              <a:rPr lang="en-US" sz="2700" smtClean="0"/>
              <a:t>learning </a:t>
            </a:r>
            <a:r>
              <a:rPr lang="en-US" sz="1600" smtClean="0">
                <a:hlinkClick r:id="rId4"/>
              </a:rPr>
              <a:t>https://en.wikipedia.org/wiki/The_Master_Algorithm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8776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7686"/>
            <a:ext cx="8229600" cy="5506913"/>
          </a:xfrm>
        </p:spPr>
        <p:txBody>
          <a:bodyPr>
            <a:normAutofit fontScale="92500" lnSpcReduction="10000"/>
          </a:bodyPr>
          <a:lstStyle/>
          <a:p>
            <a:endParaRPr lang="en-US" sz="2400" dirty="0" smtClean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Level Set: 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all the (Machine Learning) Excitement About?</a:t>
            </a:r>
          </a:p>
          <a:p>
            <a:endParaRPr lang="en-US" sz="2400" dirty="0"/>
          </a:p>
          <a:p>
            <a:r>
              <a:rPr lang="en-US" sz="2400" dirty="0" smtClean="0"/>
              <a:t>Integrated Approaches</a:t>
            </a:r>
          </a:p>
          <a:p>
            <a:endParaRPr lang="en-US" sz="2400" dirty="0"/>
          </a:p>
          <a:p>
            <a:r>
              <a:rPr lang="en-US" sz="2400" dirty="0"/>
              <a:t>Histograms, LDA, and Neural Networks</a:t>
            </a:r>
          </a:p>
          <a:p>
            <a:endParaRPr lang="en-US" sz="2400" dirty="0"/>
          </a:p>
          <a:p>
            <a:r>
              <a:rPr lang="en-US" sz="2400" dirty="0" smtClean="0"/>
              <a:t>Machine Learning Excitement Redux: Beyond Static Learning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1800" dirty="0" smtClean="0">
                <a:hlinkClick r:id="rId4"/>
              </a:rPr>
              <a:t>https://github.com/davidmeyer/ml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4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8545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Integrated Approaches</a:t>
            </a:r>
            <a:r>
              <a:rPr lang="en-US"/>
              <a:t/>
            </a:r>
            <a:br>
              <a:rPr lang="en-US"/>
            </a:br>
            <a:r>
              <a:rPr lang="en-US" sz="2400"/>
              <a:t>Bringing Rigor to ML for Networking</a:t>
            </a:r>
            <a:endParaRPr lang="en-US" sz="400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808" y="1103242"/>
            <a:ext cx="8229600" cy="5754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r>
              <a:rPr lang="en-US" sz="4200" smtClean="0"/>
              <a:t>Clustering</a:t>
            </a:r>
            <a:endParaRPr lang="en-US" sz="3400" smtClean="0"/>
          </a:p>
          <a:p>
            <a:pPr lvl="1"/>
            <a:r>
              <a:rPr lang="en-US" sz="3400" smtClean="0"/>
              <a:t>Categorical and continuous </a:t>
            </a:r>
          </a:p>
          <a:p>
            <a:pPr lvl="2"/>
            <a:r>
              <a:rPr lang="en-US" sz="3000" smtClean="0"/>
              <a:t>e.g., Histograms, LDA, K-means, </a:t>
            </a:r>
            <a:r>
              <a:rPr lang="is-IS" sz="3000" smtClean="0"/>
              <a:t>…</a:t>
            </a:r>
          </a:p>
          <a:p>
            <a:pPr lvl="1"/>
            <a:r>
              <a:rPr lang="en-US" sz="3400" smtClean="0"/>
              <a:t>Most “Machine Learning” systems you see today</a:t>
            </a:r>
          </a:p>
          <a:p>
            <a:pPr lvl="1"/>
            <a:r>
              <a:rPr lang="is-IS" sz="3600" smtClean="0"/>
              <a:t>Anomaly detection</a:t>
            </a:r>
          </a:p>
          <a:p>
            <a:pPr lvl="1"/>
            <a:endParaRPr lang="en-US" sz="3400" smtClean="0"/>
          </a:p>
          <a:p>
            <a:r>
              <a:rPr lang="en-US" sz="4200" smtClean="0"/>
              <a:t>Deep Neural Networks</a:t>
            </a:r>
          </a:p>
          <a:p>
            <a:pPr lvl="1"/>
            <a:r>
              <a:rPr lang="en-US" sz="3400" smtClean="0"/>
              <a:t>FF/Recurrent/memory nets (LSTMs, NTMs, ...)</a:t>
            </a:r>
          </a:p>
          <a:p>
            <a:pPr lvl="1"/>
            <a:r>
              <a:rPr lang="en-US" sz="3400" smtClean="0"/>
              <a:t>Time series/long range dependencies</a:t>
            </a:r>
          </a:p>
          <a:p>
            <a:pPr lvl="1"/>
            <a:r>
              <a:rPr lang="en-US" sz="3400" smtClean="0"/>
              <a:t>Understand sequences such as network flows</a:t>
            </a:r>
          </a:p>
          <a:p>
            <a:pPr lvl="1"/>
            <a:r>
              <a:rPr lang="en-US" sz="3400" smtClean="0"/>
              <a:t>Can use </a:t>
            </a:r>
            <a:r>
              <a:rPr lang="en-US" sz="3400" err="1" smtClean="0"/>
              <a:t>autoencoders</a:t>
            </a:r>
            <a:r>
              <a:rPr lang="en-US" sz="3400" smtClean="0"/>
              <a:t> for anomaly detection too</a:t>
            </a:r>
          </a:p>
          <a:p>
            <a:pPr lvl="1"/>
            <a:endParaRPr lang="en-US" sz="3400" smtClean="0"/>
          </a:p>
          <a:p>
            <a:r>
              <a:rPr lang="en-US" sz="4200" smtClean="0"/>
              <a:t>Reinforcement Learning</a:t>
            </a:r>
          </a:p>
          <a:p>
            <a:pPr lvl="1"/>
            <a:r>
              <a:rPr lang="en-US" sz="3400" smtClean="0"/>
              <a:t>Give Machine Learning </a:t>
            </a:r>
            <a:r>
              <a:rPr lang="en-US" sz="3400" b="1" i="1" smtClean="0"/>
              <a:t>agency</a:t>
            </a:r>
          </a:p>
          <a:p>
            <a:pPr lvl="2"/>
            <a:r>
              <a:rPr lang="en-US" sz="3200" smtClean="0"/>
              <a:t> learn feedback control of actions</a:t>
            </a:r>
            <a:endParaRPr lang="en-US" sz="3000" smtClean="0"/>
          </a:p>
          <a:p>
            <a:pPr lvl="1"/>
            <a:r>
              <a:rPr lang="en-US" sz="3400" smtClean="0"/>
              <a:t>Non-stationary distributions</a:t>
            </a:r>
          </a:p>
          <a:p>
            <a:pPr lvl="1"/>
            <a:r>
              <a:rPr lang="en-US" sz="3400" smtClean="0"/>
              <a:t>Deep neural networks (value/policy networks)</a:t>
            </a:r>
          </a:p>
          <a:p>
            <a:pPr lvl="1"/>
            <a:r>
              <a:rPr lang="en-US" sz="3400" smtClean="0"/>
              <a:t>Understand/react in adversarial environments</a:t>
            </a:r>
          </a:p>
          <a:p>
            <a:pPr lvl="1"/>
            <a:endParaRPr lang="en-US" sz="3400" smtClean="0"/>
          </a:p>
          <a:p>
            <a:r>
              <a:rPr lang="en-US" sz="4200" smtClean="0"/>
              <a:t>Standardized (and public) data sets</a:t>
            </a:r>
          </a:p>
          <a:p>
            <a:pPr lvl="1"/>
            <a:r>
              <a:rPr lang="en-US" sz="3400" smtClean="0"/>
              <a:t>Required to evaluate techniques</a:t>
            </a:r>
          </a:p>
          <a:p>
            <a:pPr lvl="1"/>
            <a:r>
              <a:rPr lang="en-US" sz="3400" smtClean="0"/>
              <a:t>Move the field forward</a:t>
            </a:r>
          </a:p>
          <a:p>
            <a:pPr lvl="2"/>
            <a:r>
              <a:rPr lang="en-US" sz="3000" smtClean="0"/>
              <a:t>e.g. MNIST , ImageNet, </a:t>
            </a:r>
            <a:r>
              <a:rPr lang="is-IS" sz="3000" smtClean="0"/>
              <a:t>…</a:t>
            </a:r>
            <a:endParaRPr lang="en-US" sz="300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861" y="3980621"/>
            <a:ext cx="3795091" cy="2686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14" y="1215887"/>
            <a:ext cx="3438386" cy="2574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48" y="2107096"/>
            <a:ext cx="3498504" cy="20991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486" y="4618684"/>
            <a:ext cx="3771465" cy="21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3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953" y="223205"/>
            <a:ext cx="7785847" cy="825292"/>
          </a:xfrm>
        </p:spPr>
        <p:txBody>
          <a:bodyPr>
            <a:noAutofit/>
          </a:bodyPr>
          <a:lstStyle/>
          <a:p>
            <a:r>
              <a:rPr lang="en-US" sz="3600" dirty="0" smtClean="0"/>
              <a:t>So What Kinds of Use Might We Work on With PSNC?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12" y="1192694"/>
            <a:ext cx="8116957" cy="5517821"/>
          </a:xfrm>
        </p:spPr>
        <p:txBody>
          <a:bodyPr>
            <a:normAutofit fontScale="92500" lnSpcReduction="10000"/>
          </a:bodyPr>
          <a:lstStyle/>
          <a:p>
            <a:endParaRPr lang="en-US" sz="2000"/>
          </a:p>
          <a:p>
            <a:r>
              <a:rPr lang="en-US" sz="2200" smtClean="0"/>
              <a:t>Security/Anomaly Detection</a:t>
            </a:r>
          </a:p>
          <a:p>
            <a:endParaRPr lang="en-US" sz="2200"/>
          </a:p>
          <a:p>
            <a:r>
              <a:rPr lang="en-US" sz="2200" smtClean="0"/>
              <a:t>Site Reliability Engineering</a:t>
            </a:r>
          </a:p>
          <a:p>
            <a:endParaRPr lang="en-US" sz="2200" smtClean="0"/>
          </a:p>
          <a:p>
            <a:r>
              <a:rPr lang="en-US" sz="2200" smtClean="0"/>
              <a:t>NFV orchestration and optimization</a:t>
            </a:r>
          </a:p>
          <a:p>
            <a:endParaRPr lang="en-US" sz="2200" smtClean="0"/>
          </a:p>
          <a:p>
            <a:r>
              <a:rPr lang="en-US" sz="2200" smtClean="0"/>
              <a:t>New automation tools for DevOps</a:t>
            </a:r>
          </a:p>
          <a:p>
            <a:endParaRPr lang="en-US" sz="2200"/>
          </a:p>
          <a:p>
            <a:r>
              <a:rPr lang="en-US" sz="2200" smtClean="0"/>
              <a:t>Predicting and remediating problems mobile networks</a:t>
            </a:r>
          </a:p>
          <a:p>
            <a:endParaRPr lang="en-US" sz="2200" smtClean="0"/>
          </a:p>
          <a:p>
            <a:r>
              <a:rPr lang="en-US" sz="2200" smtClean="0"/>
              <a:t>Network control plane optimization</a:t>
            </a:r>
          </a:p>
          <a:p>
            <a:endParaRPr lang="en-US" sz="2200"/>
          </a:p>
          <a:p>
            <a:r>
              <a:rPr lang="en-US" sz="2200" smtClean="0"/>
              <a:t>Network Gamification</a:t>
            </a:r>
          </a:p>
          <a:p>
            <a:endParaRPr lang="en-US" sz="2200" smtClean="0"/>
          </a:p>
          <a:p>
            <a:r>
              <a:rPr lang="en-US" sz="2200" smtClean="0"/>
              <a:t>...</a:t>
            </a:r>
            <a:endParaRPr lang="en-US" sz="2200"/>
          </a:p>
          <a:p>
            <a:endParaRPr lang="en-US" sz="2000" smtClean="0"/>
          </a:p>
          <a:p>
            <a:pPr lvl="1"/>
            <a:endParaRPr lang="en-US" sz="2000" smtClean="0"/>
          </a:p>
          <a:p>
            <a:pPr lvl="1"/>
            <a:endParaRPr lang="en-US" sz="2000"/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4989567" y="2207442"/>
            <a:ext cx="4048416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smtClean="0"/>
              <a:t>Importantly, we can use deep</a:t>
            </a:r>
          </a:p>
          <a:p>
            <a:r>
              <a:rPr lang="en-US" sz="2400"/>
              <a:t>n</a:t>
            </a:r>
            <a:r>
              <a:rPr lang="en-US" sz="2400" smtClean="0"/>
              <a:t>eural networks to capture </a:t>
            </a:r>
          </a:p>
          <a:p>
            <a:r>
              <a:rPr lang="en-US" sz="2400" smtClean="0"/>
              <a:t>intuition from experts in these </a:t>
            </a:r>
          </a:p>
          <a:p>
            <a:r>
              <a:rPr lang="en-US" sz="2400" smtClean="0"/>
              <a:t>problem domains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315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649"/>
            <a:ext cx="8229600" cy="90535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BTW, Anomaly Detection: What and Why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0"/>
            <a:ext cx="8229600" cy="538480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400" b="1" dirty="0" smtClean="0"/>
              <a:t>It is clear that one of the major challenges we face as a civilization is dealing with deluge </a:t>
            </a:r>
            <a:r>
              <a:rPr lang="en-GB" altLang="en-US" sz="3400" b="1" dirty="0"/>
              <a:t>of data that are being collected </a:t>
            </a:r>
            <a:r>
              <a:rPr lang="en-GB" altLang="en-US" sz="3400" b="1" dirty="0" smtClean="0"/>
              <a:t>from our networks at global (and beyond) scale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2900" b="1" dirty="0"/>
              <a:t>W</a:t>
            </a:r>
            <a:r>
              <a:rPr lang="en-GB" altLang="en-US" sz="2900" b="1" dirty="0" smtClean="0"/>
              <a:t>hile at the same time we are “knowledge starved”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2900" b="1" dirty="0" smtClean="0"/>
              <a:t>Can’t find the needles in an exponentially growing haystack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2900" b="1" dirty="0" smtClean="0"/>
              <a:t>Anomaly Detection is one piece of the puzzle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2900" b="1" dirty="0"/>
              <a:t>Machine Learning is a fundamental part of the answer</a:t>
            </a:r>
          </a:p>
          <a:p>
            <a:pPr marL="0" indent="0">
              <a:lnSpc>
                <a:spcPct val="105000"/>
              </a:lnSpc>
              <a:spcBef>
                <a:spcPts val="875"/>
              </a:spcBef>
              <a:buNone/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400" b="1" dirty="0" smtClean="0"/>
              <a:t>Key Assumption for Anomaly Detection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2900" b="1" dirty="0" smtClean="0"/>
              <a:t>Anomalous </a:t>
            </a:r>
            <a:r>
              <a:rPr lang="en-GB" altLang="en-US" sz="2900" b="1" dirty="0"/>
              <a:t>events occur relatively </a:t>
            </a:r>
            <a:r>
              <a:rPr lang="en-GB" altLang="en-US" sz="2900" b="1" dirty="0" smtClean="0"/>
              <a:t>infrequently (alternatively: most events normal)</a:t>
            </a:r>
          </a:p>
          <a:p>
            <a:pPr lvl="1"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2900" b="1" dirty="0" smtClean="0"/>
              <a:t>Second order assumption: Common events follow a Gaussian distribution (likely to be wrong)</a:t>
            </a:r>
            <a:endParaRPr lang="en-GB" altLang="en-US" sz="2900" b="1" dirty="0"/>
          </a:p>
          <a:p>
            <a:pPr marL="0" indent="0">
              <a:lnSpc>
                <a:spcPct val="105000"/>
              </a:lnSpc>
              <a:spcBef>
                <a:spcPts val="875"/>
              </a:spcBef>
              <a:buNone/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900" dirty="0" smtClean="0"/>
          </a:p>
          <a:p>
            <a:pPr marL="0" indent="0">
              <a:lnSpc>
                <a:spcPct val="105000"/>
              </a:lnSpc>
              <a:spcBef>
                <a:spcPts val="875"/>
              </a:spcBef>
              <a:buNone/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900" dirty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2800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endParaRPr lang="en-GB" altLang="en-US" sz="3400" b="1" dirty="0" smtClean="0"/>
          </a:p>
          <a:p>
            <a:pPr>
              <a:lnSpc>
                <a:spcPct val="105000"/>
              </a:lnSpc>
              <a:spcBef>
                <a:spcPts val="875"/>
              </a:spcBef>
              <a:tabLst>
                <a:tab pos="798513" algn="l"/>
                <a:tab pos="1712913" algn="l"/>
                <a:tab pos="2627313" algn="l"/>
                <a:tab pos="3541713" algn="l"/>
                <a:tab pos="4456113" algn="l"/>
                <a:tab pos="5370513" algn="l"/>
                <a:tab pos="6284913" algn="l"/>
                <a:tab pos="7199313" algn="l"/>
                <a:tab pos="8113713" algn="l"/>
                <a:tab pos="9028113" algn="l"/>
                <a:tab pos="9942513" algn="l"/>
              </a:tabLst>
            </a:pPr>
            <a:r>
              <a:rPr lang="en-GB" altLang="en-US" sz="3400" b="1" dirty="0" smtClean="0"/>
              <a:t>What is obvious: When anomalous events do </a:t>
            </a:r>
            <a:r>
              <a:rPr lang="en-GB" altLang="en-US" sz="3400" b="1" dirty="0"/>
              <a:t>occur, their consequences can be quite </a:t>
            </a:r>
            <a:r>
              <a:rPr lang="en-GB" altLang="en-US" sz="3400" b="1" dirty="0" smtClean="0"/>
              <a:t>serious and often have substantial negative impact on our businesses, security, …</a:t>
            </a:r>
            <a:endParaRPr lang="en-GB" altLang="en-US" sz="3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09" y="1821446"/>
            <a:ext cx="2435901" cy="17269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39942" y="4520984"/>
            <a:ext cx="7064116" cy="1237426"/>
            <a:chOff x="976512" y="4727557"/>
            <a:chExt cx="7064116" cy="123742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404" y="4960725"/>
              <a:ext cx="1238249" cy="77109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473" y="4727557"/>
              <a:ext cx="2073155" cy="12374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12" y="5053875"/>
              <a:ext cx="2911508" cy="584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10668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So What </a:t>
            </a:r>
            <a:r>
              <a:rPr lang="en-GB" altLang="en-US" dirty="0"/>
              <a:t>are Anomalies?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600200"/>
            <a:ext cx="8458200" cy="5257800"/>
          </a:xfrm>
          <a:ln/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 anomaly </a:t>
            </a:r>
            <a:r>
              <a:rPr lang="en-GB" altLang="en-US" dirty="0"/>
              <a:t>is a pattern </a:t>
            </a:r>
            <a:r>
              <a:rPr lang="en-GB" altLang="en-US" dirty="0" smtClean="0"/>
              <a:t>that </a:t>
            </a:r>
            <a:r>
              <a:rPr lang="en-GB" altLang="en-US" dirty="0"/>
              <a:t>does not conform to the expected </a:t>
            </a:r>
            <a:r>
              <a:rPr lang="en-GB" altLang="en-US" dirty="0" smtClean="0"/>
              <a:t>behaviour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define expected behaviour?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find the “outliers”?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 smtClean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Anomalies </a:t>
            </a:r>
            <a:r>
              <a:rPr lang="en-GB" altLang="en-US" dirty="0"/>
              <a:t>translate to </a:t>
            </a:r>
            <a:r>
              <a:rPr lang="en-GB" altLang="en-US" dirty="0" smtClean="0"/>
              <a:t>significant real </a:t>
            </a:r>
            <a:r>
              <a:rPr lang="en-GB" altLang="en-US" dirty="0"/>
              <a:t>life </a:t>
            </a:r>
            <a:r>
              <a:rPr lang="en-GB" altLang="en-US" dirty="0" smtClean="0"/>
              <a:t>events</a:t>
            </a:r>
            <a:endParaRPr lang="en-GB" altLang="en-US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Cyber </a:t>
            </a:r>
            <a:r>
              <a:rPr lang="en-GB" altLang="en-US" dirty="0" smtClean="0"/>
              <a:t>intrusions</a:t>
            </a:r>
            <a:endParaRPr lang="en-GB" altLang="en-US" dirty="0"/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Cyber crime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Manufacturing/product defects</a:t>
            </a:r>
          </a:p>
          <a:p>
            <a:pPr lvl="1"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…</a:t>
            </a:r>
            <a:endParaRPr lang="en-GB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2241736"/>
            <a:ext cx="9066657" cy="4616264"/>
            <a:chOff x="0" y="2241736"/>
            <a:chExt cx="9066657" cy="4616264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2241736"/>
              <a:ext cx="9066657" cy="4616264"/>
              <a:chOff x="0" y="2241736"/>
              <a:chExt cx="9066657" cy="46162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8818" y="2241736"/>
                <a:ext cx="3967839" cy="2210976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0" y="6604084"/>
                <a:ext cx="21691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Graphic courtesy Andrew Ng, others</a:t>
                </a:r>
                <a:endParaRPr lang="en-US" sz="1050" dirty="0"/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872" y="2836330"/>
              <a:ext cx="1874623" cy="1896421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32" y="5431726"/>
            <a:ext cx="3984625" cy="13204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02421" y="2836330"/>
            <a:ext cx="3836779" cy="1941379"/>
            <a:chOff x="5002421" y="2836330"/>
            <a:chExt cx="3836779" cy="1941379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5904854" y="2836330"/>
              <a:ext cx="2934346" cy="1503195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002421" y="4408377"/>
              <a:ext cx="2572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Linear Decision Boundary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792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6" name="Rectangle 4"/>
          <p:cNvSpPr>
            <a:spLocks noGrp="1" noChangeArrowheads="1"/>
          </p:cNvSpPr>
          <p:nvPr>
            <p:ph type="title"/>
          </p:nvPr>
        </p:nvSpPr>
        <p:spPr>
          <a:xfrm>
            <a:off x="322729" y="0"/>
            <a:ext cx="8525435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Basic Idea Behind Anomaly Detection</a:t>
            </a:r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67531" y="1987602"/>
            <a:ext cx="8451787" cy="3629025"/>
            <a:chOff x="762000" y="718457"/>
            <a:chExt cx="8451787" cy="3629025"/>
          </a:xfrm>
        </p:grpSpPr>
        <p:sp>
          <p:nvSpPr>
            <p:cNvPr id="269317" name="Oval 5"/>
            <p:cNvSpPr>
              <a:spLocks noChangeArrowheads="1"/>
            </p:cNvSpPr>
            <p:nvPr/>
          </p:nvSpPr>
          <p:spPr bwMode="auto">
            <a:xfrm>
              <a:off x="3497263" y="31060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18" name="Oval 6"/>
            <p:cNvSpPr>
              <a:spLocks noChangeArrowheads="1"/>
            </p:cNvSpPr>
            <p:nvPr/>
          </p:nvSpPr>
          <p:spPr bwMode="auto">
            <a:xfrm>
              <a:off x="3649663" y="32584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19" name="Oval 7"/>
            <p:cNvSpPr>
              <a:spLocks noChangeArrowheads="1"/>
            </p:cNvSpPr>
            <p:nvPr/>
          </p:nvSpPr>
          <p:spPr bwMode="auto">
            <a:xfrm>
              <a:off x="3825875" y="32505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0" name="Oval 8"/>
            <p:cNvSpPr>
              <a:spLocks noChangeArrowheads="1"/>
            </p:cNvSpPr>
            <p:nvPr/>
          </p:nvSpPr>
          <p:spPr bwMode="auto">
            <a:xfrm>
              <a:off x="3886200" y="36775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1" name="Oval 9"/>
            <p:cNvSpPr>
              <a:spLocks noChangeArrowheads="1"/>
            </p:cNvSpPr>
            <p:nvPr/>
          </p:nvSpPr>
          <p:spPr bwMode="auto">
            <a:xfrm>
              <a:off x="1741488" y="27647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2" name="Oval 10"/>
            <p:cNvSpPr>
              <a:spLocks noChangeArrowheads="1"/>
            </p:cNvSpPr>
            <p:nvPr/>
          </p:nvSpPr>
          <p:spPr bwMode="auto">
            <a:xfrm>
              <a:off x="2465388" y="292825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3" name="Oval 11"/>
            <p:cNvSpPr>
              <a:spLocks noChangeArrowheads="1"/>
            </p:cNvSpPr>
            <p:nvPr/>
          </p:nvSpPr>
          <p:spPr bwMode="auto">
            <a:xfrm>
              <a:off x="4033838" y="34013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4" name="Oval 12"/>
            <p:cNvSpPr>
              <a:spLocks noChangeArrowheads="1"/>
            </p:cNvSpPr>
            <p:nvPr/>
          </p:nvSpPr>
          <p:spPr bwMode="auto">
            <a:xfrm>
              <a:off x="3695700" y="35457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5" name="Oval 13"/>
            <p:cNvSpPr>
              <a:spLocks noChangeArrowheads="1"/>
            </p:cNvSpPr>
            <p:nvPr/>
          </p:nvSpPr>
          <p:spPr bwMode="auto">
            <a:xfrm>
              <a:off x="2649538" y="26647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6" name="Oval 14"/>
            <p:cNvSpPr>
              <a:spLocks noChangeArrowheads="1"/>
            </p:cNvSpPr>
            <p:nvPr/>
          </p:nvSpPr>
          <p:spPr bwMode="auto">
            <a:xfrm>
              <a:off x="2801938" y="28171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7" name="Oval 15"/>
            <p:cNvSpPr>
              <a:spLocks noChangeArrowheads="1"/>
            </p:cNvSpPr>
            <p:nvPr/>
          </p:nvSpPr>
          <p:spPr bwMode="auto">
            <a:xfrm>
              <a:off x="2954338" y="2969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8" name="Oval 16"/>
            <p:cNvSpPr>
              <a:spLocks noChangeArrowheads="1"/>
            </p:cNvSpPr>
            <p:nvPr/>
          </p:nvSpPr>
          <p:spPr bwMode="auto">
            <a:xfrm>
              <a:off x="3917950" y="35457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29" name="Oval 17"/>
            <p:cNvSpPr>
              <a:spLocks noChangeArrowheads="1"/>
            </p:cNvSpPr>
            <p:nvPr/>
          </p:nvSpPr>
          <p:spPr bwMode="auto">
            <a:xfrm>
              <a:off x="3055938" y="2907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0" name="Oval 18"/>
            <p:cNvSpPr>
              <a:spLocks noChangeArrowheads="1"/>
            </p:cNvSpPr>
            <p:nvPr/>
          </p:nvSpPr>
          <p:spPr bwMode="auto">
            <a:xfrm>
              <a:off x="3208338" y="30600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1" name="Oval 19"/>
            <p:cNvSpPr>
              <a:spLocks noChangeArrowheads="1"/>
            </p:cNvSpPr>
            <p:nvPr/>
          </p:nvSpPr>
          <p:spPr bwMode="auto">
            <a:xfrm>
              <a:off x="3360738" y="32124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2" name="Oval 20"/>
            <p:cNvSpPr>
              <a:spLocks noChangeArrowheads="1"/>
            </p:cNvSpPr>
            <p:nvPr/>
          </p:nvSpPr>
          <p:spPr bwMode="auto">
            <a:xfrm>
              <a:off x="3513138" y="33648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3" name="Oval 21"/>
            <p:cNvSpPr>
              <a:spLocks noChangeArrowheads="1"/>
            </p:cNvSpPr>
            <p:nvPr/>
          </p:nvSpPr>
          <p:spPr bwMode="auto">
            <a:xfrm>
              <a:off x="3278188" y="25456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4" name="Oval 22"/>
            <p:cNvSpPr>
              <a:spLocks noChangeArrowheads="1"/>
            </p:cNvSpPr>
            <p:nvPr/>
          </p:nvSpPr>
          <p:spPr bwMode="auto">
            <a:xfrm>
              <a:off x="3430588" y="26980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5" name="Oval 23"/>
            <p:cNvSpPr>
              <a:spLocks noChangeArrowheads="1"/>
            </p:cNvSpPr>
            <p:nvPr/>
          </p:nvSpPr>
          <p:spPr bwMode="auto">
            <a:xfrm>
              <a:off x="3800475" y="3444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6" name="Oval 24"/>
            <p:cNvSpPr>
              <a:spLocks noChangeArrowheads="1"/>
            </p:cNvSpPr>
            <p:nvPr/>
          </p:nvSpPr>
          <p:spPr bwMode="auto">
            <a:xfrm>
              <a:off x="3735388" y="30028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7" name="Oval 25"/>
            <p:cNvSpPr>
              <a:spLocks noChangeArrowheads="1"/>
            </p:cNvSpPr>
            <p:nvPr/>
          </p:nvSpPr>
          <p:spPr bwMode="auto">
            <a:xfrm>
              <a:off x="2735263" y="22519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8" name="Oval 26"/>
            <p:cNvSpPr>
              <a:spLocks noChangeArrowheads="1"/>
            </p:cNvSpPr>
            <p:nvPr/>
          </p:nvSpPr>
          <p:spPr bwMode="auto">
            <a:xfrm>
              <a:off x="2887663" y="24043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39" name="Oval 27"/>
            <p:cNvSpPr>
              <a:spLocks noChangeArrowheads="1"/>
            </p:cNvSpPr>
            <p:nvPr/>
          </p:nvSpPr>
          <p:spPr bwMode="auto">
            <a:xfrm>
              <a:off x="3040063" y="25567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0" name="Oval 28"/>
            <p:cNvSpPr>
              <a:spLocks noChangeArrowheads="1"/>
            </p:cNvSpPr>
            <p:nvPr/>
          </p:nvSpPr>
          <p:spPr bwMode="auto">
            <a:xfrm>
              <a:off x="3192463" y="27091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1" name="Oval 29"/>
            <p:cNvSpPr>
              <a:spLocks noChangeArrowheads="1"/>
            </p:cNvSpPr>
            <p:nvPr/>
          </p:nvSpPr>
          <p:spPr bwMode="auto">
            <a:xfrm>
              <a:off x="2295525" y="20725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2" name="Oval 30"/>
            <p:cNvSpPr>
              <a:spLocks noChangeArrowheads="1"/>
            </p:cNvSpPr>
            <p:nvPr/>
          </p:nvSpPr>
          <p:spPr bwMode="auto">
            <a:xfrm>
              <a:off x="3408363" y="289968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3" name="Oval 31"/>
            <p:cNvSpPr>
              <a:spLocks noChangeArrowheads="1"/>
            </p:cNvSpPr>
            <p:nvPr/>
          </p:nvSpPr>
          <p:spPr bwMode="auto">
            <a:xfrm>
              <a:off x="2417763" y="2399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4" name="Oval 32"/>
            <p:cNvSpPr>
              <a:spLocks noChangeArrowheads="1"/>
            </p:cNvSpPr>
            <p:nvPr/>
          </p:nvSpPr>
          <p:spPr bwMode="auto">
            <a:xfrm>
              <a:off x="2649538" y="24154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5" name="Oval 33"/>
            <p:cNvSpPr>
              <a:spLocks noChangeArrowheads="1"/>
            </p:cNvSpPr>
            <p:nvPr/>
          </p:nvSpPr>
          <p:spPr bwMode="auto">
            <a:xfrm>
              <a:off x="2122488" y="23932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6" name="Oval 34"/>
            <p:cNvSpPr>
              <a:spLocks noChangeArrowheads="1"/>
            </p:cNvSpPr>
            <p:nvPr/>
          </p:nvSpPr>
          <p:spPr bwMode="auto">
            <a:xfrm>
              <a:off x="2274888" y="25456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7" name="Oval 35"/>
            <p:cNvSpPr>
              <a:spLocks noChangeArrowheads="1"/>
            </p:cNvSpPr>
            <p:nvPr/>
          </p:nvSpPr>
          <p:spPr bwMode="auto">
            <a:xfrm>
              <a:off x="2427288" y="26980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8" name="Oval 36"/>
            <p:cNvSpPr>
              <a:spLocks noChangeArrowheads="1"/>
            </p:cNvSpPr>
            <p:nvPr/>
          </p:nvSpPr>
          <p:spPr bwMode="auto">
            <a:xfrm>
              <a:off x="2740025" y="30219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49" name="Oval 37"/>
            <p:cNvSpPr>
              <a:spLocks noChangeArrowheads="1"/>
            </p:cNvSpPr>
            <p:nvPr/>
          </p:nvSpPr>
          <p:spPr bwMode="auto">
            <a:xfrm>
              <a:off x="1803400" y="25075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0" name="Oval 38"/>
            <p:cNvSpPr>
              <a:spLocks noChangeArrowheads="1"/>
            </p:cNvSpPr>
            <p:nvPr/>
          </p:nvSpPr>
          <p:spPr bwMode="auto">
            <a:xfrm>
              <a:off x="1955800" y="26599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1" name="Oval 39"/>
            <p:cNvSpPr>
              <a:spLocks noChangeArrowheads="1"/>
            </p:cNvSpPr>
            <p:nvPr/>
          </p:nvSpPr>
          <p:spPr bwMode="auto">
            <a:xfrm>
              <a:off x="2108200" y="28123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2" name="Oval 40"/>
            <p:cNvSpPr>
              <a:spLocks noChangeArrowheads="1"/>
            </p:cNvSpPr>
            <p:nvPr/>
          </p:nvSpPr>
          <p:spPr bwMode="auto">
            <a:xfrm>
              <a:off x="1600200" y="2588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3" name="Oval 41"/>
            <p:cNvSpPr>
              <a:spLocks noChangeArrowheads="1"/>
            </p:cNvSpPr>
            <p:nvPr/>
          </p:nvSpPr>
          <p:spPr bwMode="auto">
            <a:xfrm>
              <a:off x="1803400" y="2301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4" name="Oval 42"/>
            <p:cNvSpPr>
              <a:spLocks noChangeArrowheads="1"/>
            </p:cNvSpPr>
            <p:nvPr/>
          </p:nvSpPr>
          <p:spPr bwMode="auto">
            <a:xfrm>
              <a:off x="1955800" y="24535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5" name="Oval 43"/>
            <p:cNvSpPr>
              <a:spLocks noChangeArrowheads="1"/>
            </p:cNvSpPr>
            <p:nvPr/>
          </p:nvSpPr>
          <p:spPr bwMode="auto">
            <a:xfrm>
              <a:off x="2108200" y="26059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56" name="Oval 44"/>
            <p:cNvSpPr>
              <a:spLocks noChangeArrowheads="1"/>
            </p:cNvSpPr>
            <p:nvPr/>
          </p:nvSpPr>
          <p:spPr bwMode="auto">
            <a:xfrm>
              <a:off x="2260600" y="27583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71" name="Freeform 59"/>
            <p:cNvSpPr>
              <a:spLocks/>
            </p:cNvSpPr>
            <p:nvPr/>
          </p:nvSpPr>
          <p:spPr bwMode="auto">
            <a:xfrm>
              <a:off x="1620838" y="2845707"/>
              <a:ext cx="2274887" cy="947738"/>
            </a:xfrm>
            <a:custGeom>
              <a:avLst/>
              <a:gdLst>
                <a:gd name="T0" fmla="*/ 0 w 1433"/>
                <a:gd name="T1" fmla="*/ 0 h 597"/>
                <a:gd name="T2" fmla="*/ 286 w 1433"/>
                <a:gd name="T3" fmla="*/ 43 h 597"/>
                <a:gd name="T4" fmla="*/ 519 w 1433"/>
                <a:gd name="T5" fmla="*/ 108 h 597"/>
                <a:gd name="T6" fmla="*/ 857 w 1433"/>
                <a:gd name="T7" fmla="*/ 209 h 597"/>
                <a:gd name="T8" fmla="*/ 1030 w 1433"/>
                <a:gd name="T9" fmla="*/ 281 h 597"/>
                <a:gd name="T10" fmla="*/ 1102 w 1433"/>
                <a:gd name="T11" fmla="*/ 331 h 597"/>
                <a:gd name="T12" fmla="*/ 1433 w 1433"/>
                <a:gd name="T13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3" h="597">
                  <a:moveTo>
                    <a:pt x="0" y="0"/>
                  </a:moveTo>
                  <a:lnTo>
                    <a:pt x="286" y="43"/>
                  </a:lnTo>
                  <a:lnTo>
                    <a:pt x="519" y="108"/>
                  </a:lnTo>
                  <a:lnTo>
                    <a:pt x="857" y="209"/>
                  </a:lnTo>
                  <a:lnTo>
                    <a:pt x="1030" y="281"/>
                  </a:lnTo>
                  <a:lnTo>
                    <a:pt x="1102" y="331"/>
                  </a:lnTo>
                  <a:lnTo>
                    <a:pt x="1433" y="597"/>
                  </a:lnTo>
                </a:path>
              </a:pathLst>
            </a:custGeom>
            <a:noFill/>
            <a:ln w="28575" cmpd="sng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2" name="Freeform 60"/>
            <p:cNvSpPr>
              <a:spLocks/>
            </p:cNvSpPr>
            <p:nvPr/>
          </p:nvSpPr>
          <p:spPr bwMode="auto">
            <a:xfrm>
              <a:off x="1758950" y="1999570"/>
              <a:ext cx="2411413" cy="1406525"/>
            </a:xfrm>
            <a:custGeom>
              <a:avLst/>
              <a:gdLst>
                <a:gd name="T0" fmla="*/ 0 w 1519"/>
                <a:gd name="T1" fmla="*/ 0 h 886"/>
                <a:gd name="T2" fmla="*/ 437 w 1519"/>
                <a:gd name="T3" fmla="*/ 43 h 886"/>
                <a:gd name="T4" fmla="*/ 677 w 1519"/>
                <a:gd name="T5" fmla="*/ 130 h 886"/>
                <a:gd name="T6" fmla="*/ 929 w 1519"/>
                <a:gd name="T7" fmla="*/ 266 h 886"/>
                <a:gd name="T8" fmla="*/ 1130 w 1519"/>
                <a:gd name="T9" fmla="*/ 389 h 886"/>
                <a:gd name="T10" fmla="*/ 1310 w 1519"/>
                <a:gd name="T11" fmla="*/ 598 h 886"/>
                <a:gd name="T12" fmla="*/ 1519 w 1519"/>
                <a:gd name="T13" fmla="*/ 886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9" h="886">
                  <a:moveTo>
                    <a:pt x="0" y="0"/>
                  </a:moveTo>
                  <a:lnTo>
                    <a:pt x="437" y="43"/>
                  </a:lnTo>
                  <a:lnTo>
                    <a:pt x="677" y="130"/>
                  </a:lnTo>
                  <a:lnTo>
                    <a:pt x="929" y="266"/>
                  </a:lnTo>
                  <a:lnTo>
                    <a:pt x="1130" y="389"/>
                  </a:lnTo>
                  <a:lnTo>
                    <a:pt x="1310" y="598"/>
                  </a:lnTo>
                  <a:lnTo>
                    <a:pt x="1519" y="886"/>
                  </a:lnTo>
                </a:path>
              </a:pathLst>
            </a:custGeom>
            <a:noFill/>
            <a:ln w="28575" cmpd="sng">
              <a:solidFill>
                <a:srgbClr val="00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4" name="Text Box 62"/>
            <p:cNvSpPr txBox="1">
              <a:spLocks noChangeArrowheads="1"/>
            </p:cNvSpPr>
            <p:nvPr/>
          </p:nvSpPr>
          <p:spPr bwMode="auto">
            <a:xfrm>
              <a:off x="762000" y="3980770"/>
              <a:ext cx="2895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dirty="0">
                  <a:latin typeface="Arial" charset="0"/>
                </a:rPr>
                <a:t>Collected ‘Nominal’ Data</a:t>
              </a:r>
            </a:p>
          </p:txBody>
        </p:sp>
        <p:sp>
          <p:nvSpPr>
            <p:cNvPr id="269375" name="Line 63"/>
            <p:cNvSpPr>
              <a:spLocks noChangeShapeType="1"/>
            </p:cNvSpPr>
            <p:nvPr/>
          </p:nvSpPr>
          <p:spPr bwMode="auto">
            <a:xfrm flipV="1">
              <a:off x="2057400" y="2761570"/>
              <a:ext cx="53340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6" name="Text Box 64"/>
            <p:cNvSpPr txBox="1">
              <a:spLocks noChangeArrowheads="1"/>
            </p:cNvSpPr>
            <p:nvPr/>
          </p:nvSpPr>
          <p:spPr bwMode="auto">
            <a:xfrm>
              <a:off x="4033838" y="1275617"/>
              <a:ext cx="5179949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b="1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Idea: Assume </a:t>
              </a:r>
              <a:r>
                <a:rPr lang="en-US" altLang="en-US" sz="18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that a boundary exists</a:t>
              </a:r>
              <a:r>
                <a:rPr lang="en-US" altLang="en-US" b="1" dirty="0">
                  <a:latin typeface="Arial" charset="0"/>
                </a:rPr>
                <a:t> </a:t>
              </a:r>
              <a:r>
                <a:rPr lang="en-US" altLang="en-US" b="1" dirty="0" smtClean="0">
                  <a:latin typeface="Arial" charset="0"/>
                </a:rPr>
                <a:t>and that</a:t>
              </a:r>
              <a:r>
                <a:rPr lang="en-US" altLang="en-US" sz="1800" dirty="0">
                  <a:latin typeface="Arial" charset="0"/>
                </a:rPr>
                <a:t/>
              </a:r>
              <a:br>
                <a:rPr lang="en-US" altLang="en-US" sz="1800" dirty="0">
                  <a:latin typeface="Arial" charset="0"/>
                </a:rPr>
              </a:br>
              <a:r>
                <a:rPr lang="en-US" altLang="en-US" sz="1800" dirty="0">
                  <a:latin typeface="Arial" charset="0"/>
                </a:rPr>
                <a:t>   - Nominal data is inside the boundary</a:t>
              </a:r>
              <a:br>
                <a:rPr lang="en-US" altLang="en-US" sz="1800" dirty="0">
                  <a:latin typeface="Arial" charset="0"/>
                </a:rPr>
              </a:br>
              <a:r>
                <a:rPr lang="en-US" altLang="en-US" sz="1800" dirty="0">
                  <a:latin typeface="Arial" charset="0"/>
                </a:rPr>
                <a:t>   - </a:t>
              </a:r>
              <a:r>
                <a:rPr lang="en-US" altLang="en-US" sz="1800" dirty="0" smtClean="0">
                  <a:latin typeface="Arial" charset="0"/>
                </a:rPr>
                <a:t>Anomalous data </a:t>
              </a:r>
              <a:r>
                <a:rPr lang="en-US" altLang="en-US" sz="1800" dirty="0">
                  <a:latin typeface="Arial" charset="0"/>
                </a:rPr>
                <a:t>is </a:t>
              </a:r>
              <a:r>
                <a:rPr lang="en-US" altLang="en-US" sz="1800" dirty="0" smtClean="0">
                  <a:latin typeface="Arial" charset="0"/>
                </a:rPr>
                <a:t>outside the boundary</a:t>
              </a:r>
              <a:endParaRPr lang="en-US" altLang="en-US" sz="1800" dirty="0">
                <a:latin typeface="Arial" charset="0"/>
              </a:endParaRPr>
            </a:p>
          </p:txBody>
        </p:sp>
        <p:sp>
          <p:nvSpPr>
            <p:cNvPr id="269377" name="Line 65"/>
            <p:cNvSpPr>
              <a:spLocks noChangeShapeType="1"/>
            </p:cNvSpPr>
            <p:nvPr/>
          </p:nvSpPr>
          <p:spPr bwMode="auto">
            <a:xfrm flipH="1">
              <a:off x="3360738" y="1771829"/>
              <a:ext cx="7620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379" name="Oval 67"/>
            <p:cNvSpPr>
              <a:spLocks noChangeArrowheads="1"/>
            </p:cNvSpPr>
            <p:nvPr/>
          </p:nvSpPr>
          <p:spPr bwMode="auto">
            <a:xfrm>
              <a:off x="2743200" y="1694770"/>
              <a:ext cx="76200" cy="762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9380" name="Text Box 68"/>
            <p:cNvSpPr txBox="1">
              <a:spLocks noChangeArrowheads="1"/>
            </p:cNvSpPr>
            <p:nvPr/>
          </p:nvSpPr>
          <p:spPr bwMode="auto">
            <a:xfrm>
              <a:off x="1524000" y="718457"/>
              <a:ext cx="1524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 dirty="0">
                  <a:latin typeface="Arial" charset="0"/>
                </a:rPr>
                <a:t>An anomaly</a:t>
              </a:r>
            </a:p>
          </p:txBody>
        </p:sp>
        <p:sp>
          <p:nvSpPr>
            <p:cNvPr id="269381" name="Line 69"/>
            <p:cNvSpPr>
              <a:spLocks noChangeShapeType="1"/>
            </p:cNvSpPr>
            <p:nvPr/>
          </p:nvSpPr>
          <p:spPr bwMode="auto">
            <a:xfrm>
              <a:off x="2317763" y="1086758"/>
              <a:ext cx="3810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69378" name="Text Box 66"/>
          <p:cNvSpPr txBox="1">
            <a:spLocks noChangeArrowheads="1"/>
          </p:cNvSpPr>
          <p:nvPr/>
        </p:nvSpPr>
        <p:spPr bwMode="auto">
          <a:xfrm>
            <a:off x="4233069" y="4103740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How to </a:t>
            </a:r>
            <a:r>
              <a:rPr lang="en-US" altLang="en-US" dirty="0" smtClean="0">
                <a:latin typeface="Arial" charset="0"/>
              </a:rPr>
              <a:t>estimate/approximate </a:t>
            </a:r>
            <a:r>
              <a:rPr lang="en-US" altLang="en-US" dirty="0">
                <a:latin typeface="Arial" charset="0"/>
              </a:rPr>
              <a:t>the boundary?</a:t>
            </a:r>
          </a:p>
        </p:txBody>
      </p:sp>
      <p:sp>
        <p:nvSpPr>
          <p:cNvPr id="269382" name="Text Box 70"/>
          <p:cNvSpPr txBox="1">
            <a:spLocks noChangeArrowheads="1"/>
          </p:cNvSpPr>
          <p:nvPr/>
        </p:nvSpPr>
        <p:spPr bwMode="auto">
          <a:xfrm>
            <a:off x="4233069" y="4880027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What measurement(s) caused the anomaly?</a:t>
            </a:r>
          </a:p>
        </p:txBody>
      </p:sp>
      <p:sp>
        <p:nvSpPr>
          <p:cNvPr id="269383" name="Text Box 71"/>
          <p:cNvSpPr txBox="1">
            <a:spLocks noChangeArrowheads="1"/>
          </p:cNvSpPr>
          <p:nvPr/>
        </p:nvSpPr>
        <p:spPr bwMode="auto">
          <a:xfrm>
            <a:off x="4233069" y="5656314"/>
            <a:ext cx="4343400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Arial" charset="0"/>
              </a:rPr>
              <a:t>Problem</a:t>
            </a:r>
            <a:r>
              <a:rPr lang="en-US" altLang="en-US" dirty="0">
                <a:latin typeface="Arial" charset="0"/>
              </a:rPr>
              <a:t>: How far off-nominal is the </a:t>
            </a:r>
            <a:r>
              <a:rPr lang="en-US" altLang="en-US" dirty="0" smtClean="0">
                <a:latin typeface="Arial" charset="0"/>
              </a:rPr>
              <a:t>anomaly/feature</a:t>
            </a:r>
            <a:r>
              <a:rPr lang="en-US" altLang="en-US" dirty="0">
                <a:latin typeface="Arial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82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78" grpId="0" animBg="1"/>
      <p:bldP spid="269382" grpId="0" animBg="1"/>
      <p:bldP spid="26938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10668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Simple Example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8036" y="1717282"/>
            <a:ext cx="5340672" cy="4648200"/>
          </a:xfrm>
          <a:ln/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N</a:t>
            </a:r>
            <a:r>
              <a:rPr lang="en-GB" altLang="en-US" baseline="-25000" dirty="0"/>
              <a:t>1</a:t>
            </a:r>
            <a:r>
              <a:rPr lang="en-GB" altLang="en-US" dirty="0"/>
              <a:t> and N</a:t>
            </a:r>
            <a:r>
              <a:rPr lang="en-GB" altLang="en-US" baseline="-25000" dirty="0"/>
              <a:t>2</a:t>
            </a:r>
            <a:r>
              <a:rPr lang="en-GB" altLang="en-US" dirty="0"/>
              <a:t> are regions of normal </a:t>
            </a:r>
            <a:r>
              <a:rPr lang="en-GB" altLang="en-US" dirty="0" smtClean="0"/>
              <a:t>behaviour</a:t>
            </a:r>
          </a:p>
          <a:p>
            <a:pPr lvl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Say, normal flows in a network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Points o</a:t>
            </a:r>
            <a:r>
              <a:rPr lang="en-GB" altLang="en-US" baseline="-25000" dirty="0"/>
              <a:t>1</a:t>
            </a:r>
            <a:r>
              <a:rPr lang="en-GB" altLang="en-US" dirty="0"/>
              <a:t> and o</a:t>
            </a:r>
            <a:r>
              <a:rPr lang="en-GB" altLang="en-US" baseline="-25000" dirty="0"/>
              <a:t>2</a:t>
            </a:r>
            <a:r>
              <a:rPr lang="en-GB" altLang="en-US" dirty="0"/>
              <a:t> are </a:t>
            </a:r>
            <a:r>
              <a:rPr lang="en-GB" altLang="en-US" dirty="0" smtClean="0"/>
              <a:t>anomalies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/>
              <a:t>Points in region O</a:t>
            </a:r>
            <a:r>
              <a:rPr lang="en-GB" altLang="en-US" baseline="-25000" dirty="0"/>
              <a:t>3</a:t>
            </a:r>
            <a:r>
              <a:rPr lang="en-GB" altLang="en-US" dirty="0"/>
              <a:t> are </a:t>
            </a:r>
            <a:r>
              <a:rPr lang="en-GB" altLang="en-US" dirty="0" smtClean="0"/>
              <a:t>anomalies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Challenge:</a:t>
            </a:r>
          </a:p>
          <a:p>
            <a:pPr lvl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define “normal” regions?</a:t>
            </a:r>
          </a:p>
          <a:p>
            <a:pPr lvl="1"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How to find the outlier points? 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/>
              <a:t>This is the job of machine learning </a:t>
            </a:r>
          </a:p>
        </p:txBody>
      </p:sp>
      <p:grpSp>
        <p:nvGrpSpPr>
          <p:cNvPr id="9362" name="Group 146"/>
          <p:cNvGrpSpPr>
            <a:grpSpLocks/>
          </p:cNvGrpSpPr>
          <p:nvPr/>
        </p:nvGrpSpPr>
        <p:grpSpPr bwMode="auto">
          <a:xfrm>
            <a:off x="4992954" y="2380342"/>
            <a:ext cx="3922446" cy="3425371"/>
            <a:chOff x="2584" y="844"/>
            <a:chExt cx="3127" cy="2852"/>
          </a:xfrm>
        </p:grpSpPr>
        <p:sp>
          <p:nvSpPr>
            <p:cNvPr id="9219" name="Line 3"/>
            <p:cNvSpPr>
              <a:spLocks noChangeShapeType="1"/>
            </p:cNvSpPr>
            <p:nvPr/>
          </p:nvSpPr>
          <p:spPr bwMode="auto">
            <a:xfrm flipV="1">
              <a:off x="2832" y="863"/>
              <a:ext cx="1" cy="2594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0" name="Line 4"/>
            <p:cNvSpPr>
              <a:spLocks noChangeShapeType="1"/>
            </p:cNvSpPr>
            <p:nvPr/>
          </p:nvSpPr>
          <p:spPr bwMode="auto">
            <a:xfrm>
              <a:off x="2832" y="3456"/>
              <a:ext cx="2832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1" name="Text Box 5"/>
            <p:cNvSpPr txBox="1">
              <a:spLocks noChangeArrowheads="1"/>
            </p:cNvSpPr>
            <p:nvPr/>
          </p:nvSpPr>
          <p:spPr bwMode="auto">
            <a:xfrm>
              <a:off x="5512" y="3484"/>
              <a:ext cx="1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i="1" dirty="0"/>
                <a:t>X</a:t>
              </a:r>
            </a:p>
          </p:txBody>
        </p:sp>
        <p:sp>
          <p:nvSpPr>
            <p:cNvPr id="9222" name="Text Box 6"/>
            <p:cNvSpPr txBox="1">
              <a:spLocks noChangeArrowheads="1"/>
            </p:cNvSpPr>
            <p:nvPr/>
          </p:nvSpPr>
          <p:spPr bwMode="auto">
            <a:xfrm>
              <a:off x="2584" y="844"/>
              <a:ext cx="19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i="1" dirty="0"/>
                <a:t>Y</a:t>
              </a:r>
            </a:p>
          </p:txBody>
        </p:sp>
        <p:sp>
          <p:nvSpPr>
            <p:cNvPr id="9223" name="Freeform 7"/>
            <p:cNvSpPr>
              <a:spLocks noChangeArrowheads="1"/>
            </p:cNvSpPr>
            <p:nvPr/>
          </p:nvSpPr>
          <p:spPr bwMode="auto">
            <a:xfrm>
              <a:off x="3072" y="1392"/>
              <a:ext cx="784" cy="1289"/>
            </a:xfrm>
            <a:custGeom>
              <a:avLst/>
              <a:gdLst>
                <a:gd name="T0" fmla="*/ 363 w 880"/>
                <a:gd name="T1" fmla="*/ 91 h 1577"/>
                <a:gd name="T2" fmla="*/ 272 w 880"/>
                <a:gd name="T3" fmla="*/ 258 h 1577"/>
                <a:gd name="T4" fmla="*/ 212 w 880"/>
                <a:gd name="T5" fmla="*/ 387 h 1577"/>
                <a:gd name="T6" fmla="*/ 189 w 880"/>
                <a:gd name="T7" fmla="*/ 440 h 1577"/>
                <a:gd name="T8" fmla="*/ 159 w 880"/>
                <a:gd name="T9" fmla="*/ 523 h 1577"/>
                <a:gd name="T10" fmla="*/ 106 w 880"/>
                <a:gd name="T11" fmla="*/ 652 h 1577"/>
                <a:gd name="T12" fmla="*/ 98 w 880"/>
                <a:gd name="T13" fmla="*/ 682 h 1577"/>
                <a:gd name="T14" fmla="*/ 68 w 880"/>
                <a:gd name="T15" fmla="*/ 728 h 1577"/>
                <a:gd name="T16" fmla="*/ 22 w 880"/>
                <a:gd name="T17" fmla="*/ 940 h 1577"/>
                <a:gd name="T18" fmla="*/ 0 w 880"/>
                <a:gd name="T19" fmla="*/ 1228 h 1577"/>
                <a:gd name="T20" fmla="*/ 53 w 880"/>
                <a:gd name="T21" fmla="*/ 1471 h 1577"/>
                <a:gd name="T22" fmla="*/ 83 w 880"/>
                <a:gd name="T23" fmla="*/ 1508 h 1577"/>
                <a:gd name="T24" fmla="*/ 90 w 880"/>
                <a:gd name="T25" fmla="*/ 1531 h 1577"/>
                <a:gd name="T26" fmla="*/ 227 w 880"/>
                <a:gd name="T27" fmla="*/ 1577 h 1577"/>
                <a:gd name="T28" fmla="*/ 318 w 880"/>
                <a:gd name="T29" fmla="*/ 1569 h 1577"/>
                <a:gd name="T30" fmla="*/ 363 w 880"/>
                <a:gd name="T31" fmla="*/ 1539 h 1577"/>
                <a:gd name="T32" fmla="*/ 416 w 880"/>
                <a:gd name="T33" fmla="*/ 1493 h 1577"/>
                <a:gd name="T34" fmla="*/ 454 w 880"/>
                <a:gd name="T35" fmla="*/ 1463 h 1577"/>
                <a:gd name="T36" fmla="*/ 507 w 880"/>
                <a:gd name="T37" fmla="*/ 1410 h 1577"/>
                <a:gd name="T38" fmla="*/ 576 w 880"/>
                <a:gd name="T39" fmla="*/ 1304 h 1577"/>
                <a:gd name="T40" fmla="*/ 636 w 880"/>
                <a:gd name="T41" fmla="*/ 1167 h 1577"/>
                <a:gd name="T42" fmla="*/ 704 w 880"/>
                <a:gd name="T43" fmla="*/ 948 h 1577"/>
                <a:gd name="T44" fmla="*/ 757 w 880"/>
                <a:gd name="T45" fmla="*/ 773 h 1577"/>
                <a:gd name="T46" fmla="*/ 810 w 880"/>
                <a:gd name="T47" fmla="*/ 622 h 1577"/>
                <a:gd name="T48" fmla="*/ 750 w 880"/>
                <a:gd name="T49" fmla="*/ 121 h 1577"/>
                <a:gd name="T50" fmla="*/ 689 w 880"/>
                <a:gd name="T51" fmla="*/ 61 h 1577"/>
                <a:gd name="T52" fmla="*/ 606 w 880"/>
                <a:gd name="T53" fmla="*/ 0 h 1577"/>
                <a:gd name="T54" fmla="*/ 394 w 880"/>
                <a:gd name="T55" fmla="*/ 23 h 1577"/>
                <a:gd name="T56" fmla="*/ 363 w 880"/>
                <a:gd name="T57" fmla="*/ 9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4" name="Freeform 8"/>
            <p:cNvSpPr>
              <a:spLocks noChangeArrowheads="1"/>
            </p:cNvSpPr>
            <p:nvPr/>
          </p:nvSpPr>
          <p:spPr bwMode="auto">
            <a:xfrm rot="4620000">
              <a:off x="4383" y="2291"/>
              <a:ext cx="611" cy="1597"/>
            </a:xfrm>
            <a:custGeom>
              <a:avLst/>
              <a:gdLst>
                <a:gd name="T0" fmla="*/ 363 w 880"/>
                <a:gd name="T1" fmla="*/ 91 h 1577"/>
                <a:gd name="T2" fmla="*/ 272 w 880"/>
                <a:gd name="T3" fmla="*/ 258 h 1577"/>
                <a:gd name="T4" fmla="*/ 212 w 880"/>
                <a:gd name="T5" fmla="*/ 387 h 1577"/>
                <a:gd name="T6" fmla="*/ 189 w 880"/>
                <a:gd name="T7" fmla="*/ 440 h 1577"/>
                <a:gd name="T8" fmla="*/ 159 w 880"/>
                <a:gd name="T9" fmla="*/ 523 h 1577"/>
                <a:gd name="T10" fmla="*/ 106 w 880"/>
                <a:gd name="T11" fmla="*/ 652 h 1577"/>
                <a:gd name="T12" fmla="*/ 98 w 880"/>
                <a:gd name="T13" fmla="*/ 682 h 1577"/>
                <a:gd name="T14" fmla="*/ 68 w 880"/>
                <a:gd name="T15" fmla="*/ 728 h 1577"/>
                <a:gd name="T16" fmla="*/ 22 w 880"/>
                <a:gd name="T17" fmla="*/ 940 h 1577"/>
                <a:gd name="T18" fmla="*/ 0 w 880"/>
                <a:gd name="T19" fmla="*/ 1228 h 1577"/>
                <a:gd name="T20" fmla="*/ 53 w 880"/>
                <a:gd name="T21" fmla="*/ 1471 h 1577"/>
                <a:gd name="T22" fmla="*/ 83 w 880"/>
                <a:gd name="T23" fmla="*/ 1508 h 1577"/>
                <a:gd name="T24" fmla="*/ 90 w 880"/>
                <a:gd name="T25" fmla="*/ 1531 h 1577"/>
                <a:gd name="T26" fmla="*/ 227 w 880"/>
                <a:gd name="T27" fmla="*/ 1577 h 1577"/>
                <a:gd name="T28" fmla="*/ 318 w 880"/>
                <a:gd name="T29" fmla="*/ 1569 h 1577"/>
                <a:gd name="T30" fmla="*/ 363 w 880"/>
                <a:gd name="T31" fmla="*/ 1539 h 1577"/>
                <a:gd name="T32" fmla="*/ 416 w 880"/>
                <a:gd name="T33" fmla="*/ 1493 h 1577"/>
                <a:gd name="T34" fmla="*/ 454 w 880"/>
                <a:gd name="T35" fmla="*/ 1463 h 1577"/>
                <a:gd name="T36" fmla="*/ 507 w 880"/>
                <a:gd name="T37" fmla="*/ 1410 h 1577"/>
                <a:gd name="T38" fmla="*/ 576 w 880"/>
                <a:gd name="T39" fmla="*/ 1304 h 1577"/>
                <a:gd name="T40" fmla="*/ 636 w 880"/>
                <a:gd name="T41" fmla="*/ 1167 h 1577"/>
                <a:gd name="T42" fmla="*/ 704 w 880"/>
                <a:gd name="T43" fmla="*/ 948 h 1577"/>
                <a:gd name="T44" fmla="*/ 757 w 880"/>
                <a:gd name="T45" fmla="*/ 773 h 1577"/>
                <a:gd name="T46" fmla="*/ 810 w 880"/>
                <a:gd name="T47" fmla="*/ 622 h 1577"/>
                <a:gd name="T48" fmla="*/ 750 w 880"/>
                <a:gd name="T49" fmla="*/ 121 h 1577"/>
                <a:gd name="T50" fmla="*/ 689 w 880"/>
                <a:gd name="T51" fmla="*/ 61 h 1577"/>
                <a:gd name="T52" fmla="*/ 606 w 880"/>
                <a:gd name="T53" fmla="*/ 0 h 1577"/>
                <a:gd name="T54" fmla="*/ 394 w 880"/>
                <a:gd name="T55" fmla="*/ 23 h 1577"/>
                <a:gd name="T56" fmla="*/ 363 w 880"/>
                <a:gd name="T57" fmla="*/ 9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0" h="1577">
                  <a:moveTo>
                    <a:pt x="363" y="91"/>
                  </a:moveTo>
                  <a:cubicBezTo>
                    <a:pt x="328" y="145"/>
                    <a:pt x="302" y="202"/>
                    <a:pt x="272" y="258"/>
                  </a:cubicBezTo>
                  <a:cubicBezTo>
                    <a:pt x="250" y="299"/>
                    <a:pt x="238" y="348"/>
                    <a:pt x="212" y="387"/>
                  </a:cubicBezTo>
                  <a:cubicBezTo>
                    <a:pt x="189" y="473"/>
                    <a:pt x="221" y="367"/>
                    <a:pt x="189" y="440"/>
                  </a:cubicBezTo>
                  <a:cubicBezTo>
                    <a:pt x="176" y="470"/>
                    <a:pt x="177" y="495"/>
                    <a:pt x="159" y="523"/>
                  </a:cubicBezTo>
                  <a:cubicBezTo>
                    <a:pt x="147" y="568"/>
                    <a:pt x="123" y="609"/>
                    <a:pt x="106" y="652"/>
                  </a:cubicBezTo>
                  <a:cubicBezTo>
                    <a:pt x="102" y="662"/>
                    <a:pt x="103" y="673"/>
                    <a:pt x="98" y="682"/>
                  </a:cubicBezTo>
                  <a:cubicBezTo>
                    <a:pt x="90" y="698"/>
                    <a:pt x="68" y="728"/>
                    <a:pt x="68" y="728"/>
                  </a:cubicBezTo>
                  <a:cubicBezTo>
                    <a:pt x="53" y="799"/>
                    <a:pt x="35" y="869"/>
                    <a:pt x="22" y="940"/>
                  </a:cubicBezTo>
                  <a:cubicBezTo>
                    <a:pt x="17" y="1037"/>
                    <a:pt x="13" y="1132"/>
                    <a:pt x="0" y="1228"/>
                  </a:cubicBezTo>
                  <a:cubicBezTo>
                    <a:pt x="4" y="1289"/>
                    <a:pt x="0" y="1418"/>
                    <a:pt x="53" y="1471"/>
                  </a:cubicBezTo>
                  <a:cubicBezTo>
                    <a:pt x="71" y="1527"/>
                    <a:pt x="44" y="1458"/>
                    <a:pt x="83" y="1508"/>
                  </a:cubicBezTo>
                  <a:cubicBezTo>
                    <a:pt x="88" y="1514"/>
                    <a:pt x="84" y="1525"/>
                    <a:pt x="90" y="1531"/>
                  </a:cubicBezTo>
                  <a:cubicBezTo>
                    <a:pt x="130" y="1571"/>
                    <a:pt x="174" y="1571"/>
                    <a:pt x="227" y="1577"/>
                  </a:cubicBezTo>
                  <a:cubicBezTo>
                    <a:pt x="257" y="1574"/>
                    <a:pt x="289" y="1577"/>
                    <a:pt x="318" y="1569"/>
                  </a:cubicBezTo>
                  <a:cubicBezTo>
                    <a:pt x="335" y="1564"/>
                    <a:pt x="363" y="1539"/>
                    <a:pt x="363" y="1539"/>
                  </a:cubicBezTo>
                  <a:cubicBezTo>
                    <a:pt x="380" y="1513"/>
                    <a:pt x="387" y="1503"/>
                    <a:pt x="416" y="1493"/>
                  </a:cubicBezTo>
                  <a:cubicBezTo>
                    <a:pt x="428" y="1482"/>
                    <a:pt x="443" y="1475"/>
                    <a:pt x="454" y="1463"/>
                  </a:cubicBezTo>
                  <a:cubicBezTo>
                    <a:pt x="474" y="1442"/>
                    <a:pt x="482" y="1427"/>
                    <a:pt x="507" y="1410"/>
                  </a:cubicBezTo>
                  <a:cubicBezTo>
                    <a:pt x="519" y="1375"/>
                    <a:pt x="545" y="1324"/>
                    <a:pt x="576" y="1304"/>
                  </a:cubicBezTo>
                  <a:cubicBezTo>
                    <a:pt x="591" y="1256"/>
                    <a:pt x="621" y="1216"/>
                    <a:pt x="636" y="1167"/>
                  </a:cubicBezTo>
                  <a:cubicBezTo>
                    <a:pt x="648" y="1088"/>
                    <a:pt x="672" y="1019"/>
                    <a:pt x="704" y="948"/>
                  </a:cubicBezTo>
                  <a:cubicBezTo>
                    <a:pt x="729" y="892"/>
                    <a:pt x="738" y="830"/>
                    <a:pt x="757" y="773"/>
                  </a:cubicBezTo>
                  <a:cubicBezTo>
                    <a:pt x="775" y="721"/>
                    <a:pt x="800" y="676"/>
                    <a:pt x="810" y="622"/>
                  </a:cubicBezTo>
                  <a:cubicBezTo>
                    <a:pt x="810" y="611"/>
                    <a:pt x="880" y="211"/>
                    <a:pt x="750" y="121"/>
                  </a:cubicBezTo>
                  <a:cubicBezTo>
                    <a:pt x="732" y="95"/>
                    <a:pt x="715" y="78"/>
                    <a:pt x="689" y="61"/>
                  </a:cubicBezTo>
                  <a:cubicBezTo>
                    <a:pt x="667" y="27"/>
                    <a:pt x="639" y="21"/>
                    <a:pt x="606" y="0"/>
                  </a:cubicBezTo>
                  <a:cubicBezTo>
                    <a:pt x="529" y="5"/>
                    <a:pt x="469" y="15"/>
                    <a:pt x="394" y="23"/>
                  </a:cubicBezTo>
                  <a:cubicBezTo>
                    <a:pt x="354" y="37"/>
                    <a:pt x="363" y="53"/>
                    <a:pt x="363" y="91"/>
                  </a:cubicBez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5" name="Oval 9"/>
            <p:cNvSpPr>
              <a:spLocks noChangeArrowheads="1"/>
            </p:cNvSpPr>
            <p:nvPr/>
          </p:nvSpPr>
          <p:spPr bwMode="auto">
            <a:xfrm>
              <a:off x="3360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6" name="Oval 10"/>
            <p:cNvSpPr>
              <a:spLocks noChangeArrowheads="1"/>
            </p:cNvSpPr>
            <p:nvPr/>
          </p:nvSpPr>
          <p:spPr bwMode="auto">
            <a:xfrm>
              <a:off x="3456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7" name="Oval 11"/>
            <p:cNvSpPr>
              <a:spLocks noChangeArrowheads="1"/>
            </p:cNvSpPr>
            <p:nvPr/>
          </p:nvSpPr>
          <p:spPr bwMode="auto">
            <a:xfrm>
              <a:off x="340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8" name="Oval 12"/>
            <p:cNvSpPr>
              <a:spLocks noChangeArrowheads="1"/>
            </p:cNvSpPr>
            <p:nvPr/>
          </p:nvSpPr>
          <p:spPr bwMode="auto">
            <a:xfrm>
              <a:off x="3504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29" name="Oval 13"/>
            <p:cNvSpPr>
              <a:spLocks noChangeArrowheads="1"/>
            </p:cNvSpPr>
            <p:nvPr/>
          </p:nvSpPr>
          <p:spPr bwMode="auto">
            <a:xfrm>
              <a:off x="3600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0" name="Oval 14"/>
            <p:cNvSpPr>
              <a:spLocks noChangeArrowheads="1"/>
            </p:cNvSpPr>
            <p:nvPr/>
          </p:nvSpPr>
          <p:spPr bwMode="auto">
            <a:xfrm>
              <a:off x="3216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1" name="Oval 15"/>
            <p:cNvSpPr>
              <a:spLocks noChangeArrowheads="1"/>
            </p:cNvSpPr>
            <p:nvPr/>
          </p:nvSpPr>
          <p:spPr bwMode="auto">
            <a:xfrm>
              <a:off x="3312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2" name="Oval 16"/>
            <p:cNvSpPr>
              <a:spLocks noChangeArrowheads="1"/>
            </p:cNvSpPr>
            <p:nvPr/>
          </p:nvSpPr>
          <p:spPr bwMode="auto">
            <a:xfrm>
              <a:off x="3264" y="1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3" name="Oval 17"/>
            <p:cNvSpPr>
              <a:spLocks noChangeArrowheads="1"/>
            </p:cNvSpPr>
            <p:nvPr/>
          </p:nvSpPr>
          <p:spPr bwMode="auto">
            <a:xfrm>
              <a:off x="3216" y="18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4" name="Oval 18"/>
            <p:cNvSpPr>
              <a:spLocks noChangeArrowheads="1"/>
            </p:cNvSpPr>
            <p:nvPr/>
          </p:nvSpPr>
          <p:spPr bwMode="auto">
            <a:xfrm>
              <a:off x="3144" y="1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5" name="Oval 19"/>
            <p:cNvSpPr>
              <a:spLocks noChangeArrowheads="1"/>
            </p:cNvSpPr>
            <p:nvPr/>
          </p:nvSpPr>
          <p:spPr bwMode="auto">
            <a:xfrm>
              <a:off x="3120" y="2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6" name="Oval 20"/>
            <p:cNvSpPr>
              <a:spLocks noChangeArrowheads="1"/>
            </p:cNvSpPr>
            <p:nvPr/>
          </p:nvSpPr>
          <p:spPr bwMode="auto">
            <a:xfrm>
              <a:off x="3216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7" name="Oval 21"/>
            <p:cNvSpPr>
              <a:spLocks noChangeArrowheads="1"/>
            </p:cNvSpPr>
            <p:nvPr/>
          </p:nvSpPr>
          <p:spPr bwMode="auto">
            <a:xfrm>
              <a:off x="3312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8" name="Oval 22"/>
            <p:cNvSpPr>
              <a:spLocks noChangeArrowheads="1"/>
            </p:cNvSpPr>
            <p:nvPr/>
          </p:nvSpPr>
          <p:spPr bwMode="auto">
            <a:xfrm>
              <a:off x="3168" y="22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39" name="Oval 23"/>
            <p:cNvSpPr>
              <a:spLocks noChangeArrowheads="1"/>
            </p:cNvSpPr>
            <p:nvPr/>
          </p:nvSpPr>
          <p:spPr bwMode="auto">
            <a:xfrm>
              <a:off x="3544" y="1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0" name="Oval 24"/>
            <p:cNvSpPr>
              <a:spLocks noChangeArrowheads="1"/>
            </p:cNvSpPr>
            <p:nvPr/>
          </p:nvSpPr>
          <p:spPr bwMode="auto">
            <a:xfrm>
              <a:off x="340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1" name="Oval 25"/>
            <p:cNvSpPr>
              <a:spLocks noChangeArrowheads="1"/>
            </p:cNvSpPr>
            <p:nvPr/>
          </p:nvSpPr>
          <p:spPr bwMode="auto">
            <a:xfrm>
              <a:off x="3638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2" name="Oval 26"/>
            <p:cNvSpPr>
              <a:spLocks noChangeArrowheads="1"/>
            </p:cNvSpPr>
            <p:nvPr/>
          </p:nvSpPr>
          <p:spPr bwMode="auto">
            <a:xfrm>
              <a:off x="3734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3" name="Oval 27"/>
            <p:cNvSpPr>
              <a:spLocks noChangeArrowheads="1"/>
            </p:cNvSpPr>
            <p:nvPr/>
          </p:nvSpPr>
          <p:spPr bwMode="auto">
            <a:xfrm>
              <a:off x="368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4" name="Oval 28"/>
            <p:cNvSpPr>
              <a:spLocks noChangeArrowheads="1"/>
            </p:cNvSpPr>
            <p:nvPr/>
          </p:nvSpPr>
          <p:spPr bwMode="auto">
            <a:xfrm>
              <a:off x="3638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5" name="Oval 29"/>
            <p:cNvSpPr>
              <a:spLocks noChangeArrowheads="1"/>
            </p:cNvSpPr>
            <p:nvPr/>
          </p:nvSpPr>
          <p:spPr bwMode="auto">
            <a:xfrm>
              <a:off x="3566" y="17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6" name="Oval 30"/>
            <p:cNvSpPr>
              <a:spLocks noChangeArrowheads="1"/>
            </p:cNvSpPr>
            <p:nvPr/>
          </p:nvSpPr>
          <p:spPr bwMode="auto">
            <a:xfrm>
              <a:off x="3542" y="18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7" name="Oval 31"/>
            <p:cNvSpPr>
              <a:spLocks noChangeArrowheads="1"/>
            </p:cNvSpPr>
            <p:nvPr/>
          </p:nvSpPr>
          <p:spPr bwMode="auto">
            <a:xfrm>
              <a:off x="3638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8" name="Oval 32"/>
            <p:cNvSpPr>
              <a:spLocks noChangeArrowheads="1"/>
            </p:cNvSpPr>
            <p:nvPr/>
          </p:nvSpPr>
          <p:spPr bwMode="auto">
            <a:xfrm>
              <a:off x="3504" y="19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49" name="Oval 33"/>
            <p:cNvSpPr>
              <a:spLocks noChangeArrowheads="1"/>
            </p:cNvSpPr>
            <p:nvPr/>
          </p:nvSpPr>
          <p:spPr bwMode="auto">
            <a:xfrm>
              <a:off x="3590" y="20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0" name="Oval 34"/>
            <p:cNvSpPr>
              <a:spLocks noChangeArrowheads="1"/>
            </p:cNvSpPr>
            <p:nvPr/>
          </p:nvSpPr>
          <p:spPr bwMode="auto">
            <a:xfrm>
              <a:off x="3542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1" name="Oval 35"/>
            <p:cNvSpPr>
              <a:spLocks noChangeArrowheads="1"/>
            </p:cNvSpPr>
            <p:nvPr/>
          </p:nvSpPr>
          <p:spPr bwMode="auto">
            <a:xfrm>
              <a:off x="3590" y="219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2" name="Oval 36"/>
            <p:cNvSpPr>
              <a:spLocks noChangeArrowheads="1"/>
            </p:cNvSpPr>
            <p:nvPr/>
          </p:nvSpPr>
          <p:spPr bwMode="auto">
            <a:xfrm>
              <a:off x="3542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3" name="Oval 37"/>
            <p:cNvSpPr>
              <a:spLocks noChangeArrowheads="1"/>
            </p:cNvSpPr>
            <p:nvPr/>
          </p:nvSpPr>
          <p:spPr bwMode="auto">
            <a:xfrm>
              <a:off x="3470" y="2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4" name="Oval 38"/>
            <p:cNvSpPr>
              <a:spLocks noChangeArrowheads="1"/>
            </p:cNvSpPr>
            <p:nvPr/>
          </p:nvSpPr>
          <p:spPr bwMode="auto">
            <a:xfrm>
              <a:off x="3446" y="22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5" name="Oval 39"/>
            <p:cNvSpPr>
              <a:spLocks noChangeArrowheads="1"/>
            </p:cNvSpPr>
            <p:nvPr/>
          </p:nvSpPr>
          <p:spPr bwMode="auto">
            <a:xfrm>
              <a:off x="3542" y="239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6" name="Oval 40"/>
            <p:cNvSpPr>
              <a:spLocks noChangeArrowheads="1"/>
            </p:cNvSpPr>
            <p:nvPr/>
          </p:nvSpPr>
          <p:spPr bwMode="auto">
            <a:xfrm>
              <a:off x="336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7" name="Oval 41"/>
            <p:cNvSpPr>
              <a:spLocks noChangeArrowheads="1"/>
            </p:cNvSpPr>
            <p:nvPr/>
          </p:nvSpPr>
          <p:spPr bwMode="auto">
            <a:xfrm>
              <a:off x="4598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8" name="Oval 42"/>
            <p:cNvSpPr>
              <a:spLocks noChangeArrowheads="1"/>
            </p:cNvSpPr>
            <p:nvPr/>
          </p:nvSpPr>
          <p:spPr bwMode="auto">
            <a:xfrm>
              <a:off x="4646" y="294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59" name="Oval 43"/>
            <p:cNvSpPr>
              <a:spLocks noChangeArrowheads="1"/>
            </p:cNvSpPr>
            <p:nvPr/>
          </p:nvSpPr>
          <p:spPr bwMode="auto">
            <a:xfrm>
              <a:off x="4598" y="284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0" name="Oval 44"/>
            <p:cNvSpPr>
              <a:spLocks noChangeArrowheads="1"/>
            </p:cNvSpPr>
            <p:nvPr/>
          </p:nvSpPr>
          <p:spPr bwMode="auto">
            <a:xfrm>
              <a:off x="4526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1" name="Oval 45"/>
            <p:cNvSpPr>
              <a:spLocks noChangeArrowheads="1"/>
            </p:cNvSpPr>
            <p:nvPr/>
          </p:nvSpPr>
          <p:spPr bwMode="auto">
            <a:xfrm>
              <a:off x="4502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2" name="Oval 46"/>
            <p:cNvSpPr>
              <a:spLocks noChangeArrowheads="1"/>
            </p:cNvSpPr>
            <p:nvPr/>
          </p:nvSpPr>
          <p:spPr bwMode="auto">
            <a:xfrm>
              <a:off x="4598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3" name="Oval 47"/>
            <p:cNvSpPr>
              <a:spLocks noChangeArrowheads="1"/>
            </p:cNvSpPr>
            <p:nvPr/>
          </p:nvSpPr>
          <p:spPr bwMode="auto">
            <a:xfrm>
              <a:off x="4550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4" name="Oval 48"/>
            <p:cNvSpPr>
              <a:spLocks noChangeArrowheads="1"/>
            </p:cNvSpPr>
            <p:nvPr/>
          </p:nvSpPr>
          <p:spPr bwMode="auto">
            <a:xfrm>
              <a:off x="3264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5" name="Oval 49"/>
            <p:cNvSpPr>
              <a:spLocks noChangeArrowheads="1"/>
            </p:cNvSpPr>
            <p:nvPr/>
          </p:nvSpPr>
          <p:spPr bwMode="auto">
            <a:xfrm>
              <a:off x="331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6" name="Oval 50"/>
            <p:cNvSpPr>
              <a:spLocks noChangeArrowheads="1"/>
            </p:cNvSpPr>
            <p:nvPr/>
          </p:nvSpPr>
          <p:spPr bwMode="auto">
            <a:xfrm>
              <a:off x="3192" y="23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7" name="Oval 51"/>
            <p:cNvSpPr>
              <a:spLocks noChangeArrowheads="1"/>
            </p:cNvSpPr>
            <p:nvPr/>
          </p:nvSpPr>
          <p:spPr bwMode="auto">
            <a:xfrm>
              <a:off x="3168" y="244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8" name="Oval 52"/>
            <p:cNvSpPr>
              <a:spLocks noChangeArrowheads="1"/>
            </p:cNvSpPr>
            <p:nvPr/>
          </p:nvSpPr>
          <p:spPr bwMode="auto">
            <a:xfrm>
              <a:off x="3264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69" name="Oval 53"/>
            <p:cNvSpPr>
              <a:spLocks noChangeArrowheads="1"/>
            </p:cNvSpPr>
            <p:nvPr/>
          </p:nvSpPr>
          <p:spPr bwMode="auto">
            <a:xfrm>
              <a:off x="3368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0" name="Oval 54"/>
            <p:cNvSpPr>
              <a:spLocks noChangeArrowheads="1"/>
            </p:cNvSpPr>
            <p:nvPr/>
          </p:nvSpPr>
          <p:spPr bwMode="auto">
            <a:xfrm>
              <a:off x="3416" y="158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1" name="Oval 55"/>
            <p:cNvSpPr>
              <a:spLocks noChangeArrowheads="1"/>
            </p:cNvSpPr>
            <p:nvPr/>
          </p:nvSpPr>
          <p:spPr bwMode="auto">
            <a:xfrm>
              <a:off x="3296" y="15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2" name="Oval 56"/>
            <p:cNvSpPr>
              <a:spLocks noChangeArrowheads="1"/>
            </p:cNvSpPr>
            <p:nvPr/>
          </p:nvSpPr>
          <p:spPr bwMode="auto">
            <a:xfrm>
              <a:off x="3272" y="16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3" name="Oval 57"/>
            <p:cNvSpPr>
              <a:spLocks noChangeArrowheads="1"/>
            </p:cNvSpPr>
            <p:nvPr/>
          </p:nvSpPr>
          <p:spPr bwMode="auto">
            <a:xfrm>
              <a:off x="3264" y="17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4" name="Oval 58"/>
            <p:cNvSpPr>
              <a:spLocks noChangeArrowheads="1"/>
            </p:cNvSpPr>
            <p:nvPr/>
          </p:nvSpPr>
          <p:spPr bwMode="auto">
            <a:xfrm>
              <a:off x="4296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5" name="Oval 59"/>
            <p:cNvSpPr>
              <a:spLocks noChangeArrowheads="1"/>
            </p:cNvSpPr>
            <p:nvPr/>
          </p:nvSpPr>
          <p:spPr bwMode="auto">
            <a:xfrm>
              <a:off x="4344" y="296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6" name="Oval 60"/>
            <p:cNvSpPr>
              <a:spLocks noChangeArrowheads="1"/>
            </p:cNvSpPr>
            <p:nvPr/>
          </p:nvSpPr>
          <p:spPr bwMode="auto">
            <a:xfrm>
              <a:off x="4224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7" name="Oval 61"/>
            <p:cNvSpPr>
              <a:spLocks noChangeArrowheads="1"/>
            </p:cNvSpPr>
            <p:nvPr/>
          </p:nvSpPr>
          <p:spPr bwMode="auto">
            <a:xfrm>
              <a:off x="420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8" name="Oval 62"/>
            <p:cNvSpPr>
              <a:spLocks noChangeArrowheads="1"/>
            </p:cNvSpPr>
            <p:nvPr/>
          </p:nvSpPr>
          <p:spPr bwMode="auto">
            <a:xfrm>
              <a:off x="3456" y="17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79" name="Oval 63"/>
            <p:cNvSpPr>
              <a:spLocks noChangeArrowheads="1"/>
            </p:cNvSpPr>
            <p:nvPr/>
          </p:nvSpPr>
          <p:spPr bwMode="auto">
            <a:xfrm>
              <a:off x="3416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0" name="Oval 64"/>
            <p:cNvSpPr>
              <a:spLocks noChangeArrowheads="1"/>
            </p:cNvSpPr>
            <p:nvPr/>
          </p:nvSpPr>
          <p:spPr bwMode="auto">
            <a:xfrm>
              <a:off x="3464" y="24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1" name="Oval 65"/>
            <p:cNvSpPr>
              <a:spLocks noChangeArrowheads="1"/>
            </p:cNvSpPr>
            <p:nvPr/>
          </p:nvSpPr>
          <p:spPr bwMode="auto">
            <a:xfrm>
              <a:off x="3344" y="24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2" name="Oval 66"/>
            <p:cNvSpPr>
              <a:spLocks noChangeArrowheads="1"/>
            </p:cNvSpPr>
            <p:nvPr/>
          </p:nvSpPr>
          <p:spPr bwMode="auto">
            <a:xfrm>
              <a:off x="3320" y="250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3" name="Oval 67"/>
            <p:cNvSpPr>
              <a:spLocks noChangeArrowheads="1"/>
            </p:cNvSpPr>
            <p:nvPr/>
          </p:nvSpPr>
          <p:spPr bwMode="auto">
            <a:xfrm>
              <a:off x="4392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4" name="Oval 68"/>
            <p:cNvSpPr>
              <a:spLocks noChangeArrowheads="1"/>
            </p:cNvSpPr>
            <p:nvPr/>
          </p:nvSpPr>
          <p:spPr bwMode="auto">
            <a:xfrm>
              <a:off x="4440" y="306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5" name="Oval 69"/>
            <p:cNvSpPr>
              <a:spLocks noChangeArrowheads="1"/>
            </p:cNvSpPr>
            <p:nvPr/>
          </p:nvSpPr>
          <p:spPr bwMode="auto">
            <a:xfrm>
              <a:off x="4512" y="315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6" name="Oval 70"/>
            <p:cNvSpPr>
              <a:spLocks noChangeArrowheads="1"/>
            </p:cNvSpPr>
            <p:nvPr/>
          </p:nvSpPr>
          <p:spPr bwMode="auto">
            <a:xfrm>
              <a:off x="429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7" name="Oval 71"/>
            <p:cNvSpPr>
              <a:spLocks noChangeArrowheads="1"/>
            </p:cNvSpPr>
            <p:nvPr/>
          </p:nvSpPr>
          <p:spPr bwMode="auto">
            <a:xfrm>
              <a:off x="4800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8" name="Oval 72"/>
            <p:cNvSpPr>
              <a:spLocks noChangeArrowheads="1"/>
            </p:cNvSpPr>
            <p:nvPr/>
          </p:nvSpPr>
          <p:spPr bwMode="auto">
            <a:xfrm>
              <a:off x="4848" y="29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89" name="Oval 73"/>
            <p:cNvSpPr>
              <a:spLocks noChangeArrowheads="1"/>
            </p:cNvSpPr>
            <p:nvPr/>
          </p:nvSpPr>
          <p:spPr bwMode="auto">
            <a:xfrm>
              <a:off x="4728" y="29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0" name="Oval 74"/>
            <p:cNvSpPr>
              <a:spLocks noChangeArrowheads="1"/>
            </p:cNvSpPr>
            <p:nvPr/>
          </p:nvSpPr>
          <p:spPr bwMode="auto">
            <a:xfrm>
              <a:off x="4704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1" name="Oval 75"/>
            <p:cNvSpPr>
              <a:spLocks noChangeArrowheads="1"/>
            </p:cNvSpPr>
            <p:nvPr/>
          </p:nvSpPr>
          <p:spPr bwMode="auto">
            <a:xfrm>
              <a:off x="3120" y="2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2" name="Oval 76"/>
            <p:cNvSpPr>
              <a:spLocks noChangeArrowheads="1"/>
            </p:cNvSpPr>
            <p:nvPr/>
          </p:nvSpPr>
          <p:spPr bwMode="auto">
            <a:xfrm>
              <a:off x="3408" y="21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3" name="Oval 77"/>
            <p:cNvSpPr>
              <a:spLocks noChangeArrowheads="1"/>
            </p:cNvSpPr>
            <p:nvPr/>
          </p:nvSpPr>
          <p:spPr bwMode="auto">
            <a:xfrm>
              <a:off x="4790" y="303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4" name="Oval 78"/>
            <p:cNvSpPr>
              <a:spLocks noChangeArrowheads="1"/>
            </p:cNvSpPr>
            <p:nvPr/>
          </p:nvSpPr>
          <p:spPr bwMode="auto">
            <a:xfrm>
              <a:off x="4886" y="313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5" name="Oval 79"/>
            <p:cNvSpPr>
              <a:spLocks noChangeArrowheads="1"/>
            </p:cNvSpPr>
            <p:nvPr/>
          </p:nvSpPr>
          <p:spPr bwMode="auto">
            <a:xfrm>
              <a:off x="3344" y="17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6" name="Oval 80"/>
            <p:cNvSpPr>
              <a:spLocks noChangeArrowheads="1"/>
            </p:cNvSpPr>
            <p:nvPr/>
          </p:nvSpPr>
          <p:spPr bwMode="auto">
            <a:xfrm>
              <a:off x="3552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7" name="Oval 81"/>
            <p:cNvSpPr>
              <a:spLocks noChangeArrowheads="1"/>
            </p:cNvSpPr>
            <p:nvPr/>
          </p:nvSpPr>
          <p:spPr bwMode="auto">
            <a:xfrm>
              <a:off x="3696" y="153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8" name="Oval 82"/>
            <p:cNvSpPr>
              <a:spLocks noChangeArrowheads="1"/>
            </p:cNvSpPr>
            <p:nvPr/>
          </p:nvSpPr>
          <p:spPr bwMode="auto">
            <a:xfrm>
              <a:off x="3744" y="163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299" name="Oval 83"/>
            <p:cNvSpPr>
              <a:spLocks noChangeArrowheads="1"/>
            </p:cNvSpPr>
            <p:nvPr/>
          </p:nvSpPr>
          <p:spPr bwMode="auto">
            <a:xfrm>
              <a:off x="3168" y="25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0" name="Oval 84"/>
            <p:cNvSpPr>
              <a:spLocks noChangeArrowheads="1"/>
            </p:cNvSpPr>
            <p:nvPr/>
          </p:nvSpPr>
          <p:spPr bwMode="auto">
            <a:xfrm>
              <a:off x="3072" y="235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1" name="Oval 85"/>
            <p:cNvSpPr>
              <a:spLocks noChangeArrowheads="1"/>
            </p:cNvSpPr>
            <p:nvPr/>
          </p:nvSpPr>
          <p:spPr bwMode="auto">
            <a:xfrm>
              <a:off x="4992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2" name="Oval 86"/>
            <p:cNvSpPr>
              <a:spLocks noChangeArrowheads="1"/>
            </p:cNvSpPr>
            <p:nvPr/>
          </p:nvSpPr>
          <p:spPr bwMode="auto">
            <a:xfrm>
              <a:off x="489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3" name="Oval 87"/>
            <p:cNvSpPr>
              <a:spLocks noChangeArrowheads="1"/>
            </p:cNvSpPr>
            <p:nvPr/>
          </p:nvSpPr>
          <p:spPr bwMode="auto">
            <a:xfrm>
              <a:off x="5088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4" name="Oval 88"/>
            <p:cNvSpPr>
              <a:spLocks noChangeArrowheads="1"/>
            </p:cNvSpPr>
            <p:nvPr/>
          </p:nvSpPr>
          <p:spPr bwMode="auto">
            <a:xfrm>
              <a:off x="5136" y="301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5" name="Oval 89"/>
            <p:cNvSpPr>
              <a:spLocks noChangeArrowheads="1"/>
            </p:cNvSpPr>
            <p:nvPr/>
          </p:nvSpPr>
          <p:spPr bwMode="auto">
            <a:xfrm>
              <a:off x="4992" y="311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6" name="Oval 90"/>
            <p:cNvSpPr>
              <a:spLocks noChangeArrowheads="1"/>
            </p:cNvSpPr>
            <p:nvPr/>
          </p:nvSpPr>
          <p:spPr bwMode="auto">
            <a:xfrm>
              <a:off x="4176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7" name="Oval 91"/>
            <p:cNvSpPr>
              <a:spLocks noChangeArrowheads="1"/>
            </p:cNvSpPr>
            <p:nvPr/>
          </p:nvSpPr>
          <p:spPr bwMode="auto">
            <a:xfrm>
              <a:off x="4104" y="307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8" name="Oval 92"/>
            <p:cNvSpPr>
              <a:spLocks noChangeArrowheads="1"/>
            </p:cNvSpPr>
            <p:nvPr/>
          </p:nvSpPr>
          <p:spPr bwMode="auto">
            <a:xfrm>
              <a:off x="4080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09" name="Oval 93"/>
            <p:cNvSpPr>
              <a:spLocks noChangeArrowheads="1"/>
            </p:cNvSpPr>
            <p:nvPr/>
          </p:nvSpPr>
          <p:spPr bwMode="auto">
            <a:xfrm>
              <a:off x="3984" y="316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0" name="Oval 94"/>
            <p:cNvSpPr>
              <a:spLocks noChangeArrowheads="1"/>
            </p:cNvSpPr>
            <p:nvPr/>
          </p:nvSpPr>
          <p:spPr bwMode="auto">
            <a:xfrm>
              <a:off x="3928" y="302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1" name="Oval 95"/>
            <p:cNvSpPr>
              <a:spLocks noChangeArrowheads="1"/>
            </p:cNvSpPr>
            <p:nvPr/>
          </p:nvSpPr>
          <p:spPr bwMode="auto">
            <a:xfrm>
              <a:off x="3904" y="312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2" name="Oval 96"/>
            <p:cNvSpPr>
              <a:spLocks noChangeArrowheads="1"/>
            </p:cNvSpPr>
            <p:nvPr/>
          </p:nvSpPr>
          <p:spPr bwMode="auto">
            <a:xfrm>
              <a:off x="4118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3" name="Oval 97"/>
            <p:cNvSpPr>
              <a:spLocks noChangeArrowheads="1"/>
            </p:cNvSpPr>
            <p:nvPr/>
          </p:nvSpPr>
          <p:spPr bwMode="auto">
            <a:xfrm>
              <a:off x="4046" y="297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4" name="Oval 98"/>
            <p:cNvSpPr>
              <a:spLocks noChangeArrowheads="1"/>
            </p:cNvSpPr>
            <p:nvPr/>
          </p:nvSpPr>
          <p:spPr bwMode="auto">
            <a:xfrm>
              <a:off x="4022" y="306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5" name="Oval 99"/>
            <p:cNvSpPr>
              <a:spLocks noChangeArrowheads="1"/>
            </p:cNvSpPr>
            <p:nvPr/>
          </p:nvSpPr>
          <p:spPr bwMode="auto">
            <a:xfrm>
              <a:off x="4800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6" name="Oval 100"/>
            <p:cNvSpPr>
              <a:spLocks noChangeArrowheads="1"/>
            </p:cNvSpPr>
            <p:nvPr/>
          </p:nvSpPr>
          <p:spPr bwMode="auto">
            <a:xfrm>
              <a:off x="4728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7" name="Oval 101"/>
            <p:cNvSpPr>
              <a:spLocks noChangeArrowheads="1"/>
            </p:cNvSpPr>
            <p:nvPr/>
          </p:nvSpPr>
          <p:spPr bwMode="auto">
            <a:xfrm>
              <a:off x="4704" y="320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8" name="Oval 102"/>
            <p:cNvSpPr>
              <a:spLocks noChangeArrowheads="1"/>
            </p:cNvSpPr>
            <p:nvPr/>
          </p:nvSpPr>
          <p:spPr bwMode="auto">
            <a:xfrm>
              <a:off x="5072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19" name="Oval 103"/>
            <p:cNvSpPr>
              <a:spLocks noChangeArrowheads="1"/>
            </p:cNvSpPr>
            <p:nvPr/>
          </p:nvSpPr>
          <p:spPr bwMode="auto">
            <a:xfrm>
              <a:off x="500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0" name="Oval 104"/>
            <p:cNvSpPr>
              <a:spLocks noChangeArrowheads="1"/>
            </p:cNvSpPr>
            <p:nvPr/>
          </p:nvSpPr>
          <p:spPr bwMode="auto">
            <a:xfrm>
              <a:off x="4976" y="29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1" name="Oval 105"/>
            <p:cNvSpPr>
              <a:spLocks noChangeArrowheads="1"/>
            </p:cNvSpPr>
            <p:nvPr/>
          </p:nvSpPr>
          <p:spPr bwMode="auto">
            <a:xfrm>
              <a:off x="4502" y="288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2" name="Oval 106"/>
            <p:cNvSpPr>
              <a:spLocks noChangeArrowheads="1"/>
            </p:cNvSpPr>
            <p:nvPr/>
          </p:nvSpPr>
          <p:spPr bwMode="auto">
            <a:xfrm>
              <a:off x="4430" y="29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3" name="Oval 107"/>
            <p:cNvSpPr>
              <a:spLocks noChangeArrowheads="1"/>
            </p:cNvSpPr>
            <p:nvPr/>
          </p:nvSpPr>
          <p:spPr bwMode="auto">
            <a:xfrm>
              <a:off x="4406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4" name="Oval 108"/>
            <p:cNvSpPr>
              <a:spLocks noChangeArrowheads="1"/>
            </p:cNvSpPr>
            <p:nvPr/>
          </p:nvSpPr>
          <p:spPr bwMode="auto">
            <a:xfrm>
              <a:off x="4598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5" name="Oval 109"/>
            <p:cNvSpPr>
              <a:spLocks noChangeArrowheads="1"/>
            </p:cNvSpPr>
            <p:nvPr/>
          </p:nvSpPr>
          <p:spPr bwMode="auto">
            <a:xfrm>
              <a:off x="4142" y="297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6" name="Oval 110"/>
            <p:cNvSpPr>
              <a:spLocks noChangeArrowheads="1"/>
            </p:cNvSpPr>
            <p:nvPr/>
          </p:nvSpPr>
          <p:spPr bwMode="auto">
            <a:xfrm>
              <a:off x="4270" y="290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7" name="Oval 111"/>
            <p:cNvSpPr>
              <a:spLocks noChangeArrowheads="1"/>
            </p:cNvSpPr>
            <p:nvPr/>
          </p:nvSpPr>
          <p:spPr bwMode="auto">
            <a:xfrm>
              <a:off x="4368" y="309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8" name="Oval 112"/>
            <p:cNvSpPr>
              <a:spLocks noChangeArrowheads="1"/>
            </p:cNvSpPr>
            <p:nvPr/>
          </p:nvSpPr>
          <p:spPr bwMode="auto">
            <a:xfrm>
              <a:off x="4224" y="321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29" name="Oval 113"/>
            <p:cNvSpPr>
              <a:spLocks noChangeArrowheads="1"/>
            </p:cNvSpPr>
            <p:nvPr/>
          </p:nvSpPr>
          <p:spPr bwMode="auto">
            <a:xfrm>
              <a:off x="4336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0" name="Oval 114"/>
            <p:cNvSpPr>
              <a:spLocks noChangeArrowheads="1"/>
            </p:cNvSpPr>
            <p:nvPr/>
          </p:nvSpPr>
          <p:spPr bwMode="auto">
            <a:xfrm>
              <a:off x="4454" y="323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1" name="Oval 115"/>
            <p:cNvSpPr>
              <a:spLocks noChangeArrowheads="1"/>
            </p:cNvSpPr>
            <p:nvPr/>
          </p:nvSpPr>
          <p:spPr bwMode="auto">
            <a:xfrm>
              <a:off x="47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2" name="Oval 116"/>
            <p:cNvSpPr>
              <a:spLocks noChangeArrowheads="1"/>
            </p:cNvSpPr>
            <p:nvPr/>
          </p:nvSpPr>
          <p:spPr bwMode="auto">
            <a:xfrm>
              <a:off x="4830" y="285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3" name="Oval 117"/>
            <p:cNvSpPr>
              <a:spLocks noChangeArrowheads="1"/>
            </p:cNvSpPr>
            <p:nvPr/>
          </p:nvSpPr>
          <p:spPr bwMode="auto">
            <a:xfrm>
              <a:off x="4902" y="320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4" name="Oval 118"/>
            <p:cNvSpPr>
              <a:spLocks noChangeArrowheads="1"/>
            </p:cNvSpPr>
            <p:nvPr/>
          </p:nvSpPr>
          <p:spPr bwMode="auto">
            <a:xfrm>
              <a:off x="5104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5" name="Oval 119"/>
            <p:cNvSpPr>
              <a:spLocks noChangeArrowheads="1"/>
            </p:cNvSpPr>
            <p:nvPr/>
          </p:nvSpPr>
          <p:spPr bwMode="auto">
            <a:xfrm>
              <a:off x="5008" y="318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6" name="Oval 120"/>
            <p:cNvSpPr>
              <a:spLocks noChangeArrowheads="1"/>
            </p:cNvSpPr>
            <p:nvPr/>
          </p:nvSpPr>
          <p:spPr bwMode="auto">
            <a:xfrm>
              <a:off x="5270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7" name="Oval 121"/>
            <p:cNvSpPr>
              <a:spLocks noChangeArrowheads="1"/>
            </p:cNvSpPr>
            <p:nvPr/>
          </p:nvSpPr>
          <p:spPr bwMode="auto">
            <a:xfrm>
              <a:off x="5174" y="31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8" name="Oval 122"/>
            <p:cNvSpPr>
              <a:spLocks noChangeArrowheads="1"/>
            </p:cNvSpPr>
            <p:nvPr/>
          </p:nvSpPr>
          <p:spPr bwMode="auto">
            <a:xfrm>
              <a:off x="5200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39" name="Oval 123"/>
            <p:cNvSpPr>
              <a:spLocks noChangeArrowheads="1"/>
            </p:cNvSpPr>
            <p:nvPr/>
          </p:nvSpPr>
          <p:spPr bwMode="auto">
            <a:xfrm>
              <a:off x="5104" y="287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0" name="Oval 124"/>
            <p:cNvSpPr>
              <a:spLocks noChangeArrowheads="1"/>
            </p:cNvSpPr>
            <p:nvPr/>
          </p:nvSpPr>
          <p:spPr bwMode="auto">
            <a:xfrm>
              <a:off x="5270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1" name="Oval 125"/>
            <p:cNvSpPr>
              <a:spLocks noChangeArrowheads="1"/>
            </p:cNvSpPr>
            <p:nvPr/>
          </p:nvSpPr>
          <p:spPr bwMode="auto">
            <a:xfrm>
              <a:off x="5174" y="295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2" name="Oval 126"/>
            <p:cNvSpPr>
              <a:spLocks noChangeArrowheads="1"/>
            </p:cNvSpPr>
            <p:nvPr/>
          </p:nvSpPr>
          <p:spPr bwMode="auto">
            <a:xfrm>
              <a:off x="5318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3" name="Oval 127"/>
            <p:cNvSpPr>
              <a:spLocks noChangeArrowheads="1"/>
            </p:cNvSpPr>
            <p:nvPr/>
          </p:nvSpPr>
          <p:spPr bwMode="auto">
            <a:xfrm>
              <a:off x="5222" y="30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4" name="Oval 128"/>
            <p:cNvSpPr>
              <a:spLocks noChangeArrowheads="1"/>
            </p:cNvSpPr>
            <p:nvPr/>
          </p:nvSpPr>
          <p:spPr bwMode="auto">
            <a:xfrm>
              <a:off x="5400" y="30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5" name="Oval 129"/>
            <p:cNvSpPr>
              <a:spLocks noChangeArrowheads="1"/>
            </p:cNvSpPr>
            <p:nvPr/>
          </p:nvSpPr>
          <p:spPr bwMode="auto">
            <a:xfrm>
              <a:off x="5366" y="2918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6" name="Oval 130"/>
            <p:cNvSpPr>
              <a:spLocks noChangeArrowheads="1"/>
            </p:cNvSpPr>
            <p:nvPr/>
          </p:nvSpPr>
          <p:spPr bwMode="auto">
            <a:xfrm>
              <a:off x="3648" y="211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7" name="Oval 131"/>
            <p:cNvSpPr>
              <a:spLocks noChangeArrowheads="1"/>
            </p:cNvSpPr>
            <p:nvPr/>
          </p:nvSpPr>
          <p:spPr bwMode="auto">
            <a:xfrm>
              <a:off x="3672" y="19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8" name="Oval 132"/>
            <p:cNvSpPr>
              <a:spLocks noChangeArrowheads="1"/>
            </p:cNvSpPr>
            <p:nvPr/>
          </p:nvSpPr>
          <p:spPr bwMode="auto">
            <a:xfrm>
              <a:off x="5040" y="26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49" name="Oval 133"/>
            <p:cNvSpPr>
              <a:spLocks noChangeArrowheads="1"/>
            </p:cNvSpPr>
            <p:nvPr/>
          </p:nvSpPr>
          <p:spPr bwMode="auto">
            <a:xfrm>
              <a:off x="4368" y="144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0" name="Oval 134"/>
            <p:cNvSpPr>
              <a:spLocks noChangeArrowheads="1"/>
            </p:cNvSpPr>
            <p:nvPr/>
          </p:nvSpPr>
          <p:spPr bwMode="auto">
            <a:xfrm>
              <a:off x="5088" y="1680"/>
              <a:ext cx="288" cy="192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1" name="Oval 135"/>
            <p:cNvSpPr>
              <a:spLocks noChangeArrowheads="1"/>
            </p:cNvSpPr>
            <p:nvPr/>
          </p:nvSpPr>
          <p:spPr bwMode="auto">
            <a:xfrm>
              <a:off x="5132" y="172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2" name="Oval 136"/>
            <p:cNvSpPr>
              <a:spLocks noChangeArrowheads="1"/>
            </p:cNvSpPr>
            <p:nvPr/>
          </p:nvSpPr>
          <p:spPr bwMode="auto">
            <a:xfrm>
              <a:off x="5302" y="1744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3" name="Oval 137"/>
            <p:cNvSpPr>
              <a:spLocks noChangeArrowheads="1"/>
            </p:cNvSpPr>
            <p:nvPr/>
          </p:nvSpPr>
          <p:spPr bwMode="auto">
            <a:xfrm>
              <a:off x="5206" y="1696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4" name="Oval 138"/>
            <p:cNvSpPr>
              <a:spLocks noChangeArrowheads="1"/>
            </p:cNvSpPr>
            <p:nvPr/>
          </p:nvSpPr>
          <p:spPr bwMode="auto">
            <a:xfrm>
              <a:off x="5116" y="1792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5" name="Oval 139"/>
            <p:cNvSpPr>
              <a:spLocks noChangeArrowheads="1"/>
            </p:cNvSpPr>
            <p:nvPr/>
          </p:nvSpPr>
          <p:spPr bwMode="auto">
            <a:xfrm>
              <a:off x="5222" y="1800"/>
              <a:ext cx="58" cy="58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356" name="Text Box 140"/>
            <p:cNvSpPr txBox="1">
              <a:spLocks noChangeArrowheads="1"/>
            </p:cNvSpPr>
            <p:nvPr/>
          </p:nvSpPr>
          <p:spPr bwMode="auto">
            <a:xfrm>
              <a:off x="3596" y="1228"/>
              <a:ext cx="24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N</a:t>
              </a:r>
              <a:r>
                <a:rPr lang="en-GB" altLang="en-US" sz="1600" b="1" baseline="-25000" dirty="0"/>
                <a:t>1</a:t>
              </a:r>
            </a:p>
          </p:txBody>
        </p:sp>
        <p:sp>
          <p:nvSpPr>
            <p:cNvPr id="9357" name="Text Box 141"/>
            <p:cNvSpPr txBox="1">
              <a:spLocks noChangeArrowheads="1"/>
            </p:cNvSpPr>
            <p:nvPr/>
          </p:nvSpPr>
          <p:spPr bwMode="auto">
            <a:xfrm>
              <a:off x="3780" y="2764"/>
              <a:ext cx="24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N</a:t>
              </a:r>
              <a:r>
                <a:rPr lang="en-GB" altLang="en-US" sz="1600" b="1" baseline="-25000" dirty="0"/>
                <a:t>2</a:t>
              </a:r>
            </a:p>
          </p:txBody>
        </p:sp>
        <p:sp>
          <p:nvSpPr>
            <p:cNvPr id="9358" name="Text Box 142"/>
            <p:cNvSpPr txBox="1">
              <a:spLocks noChangeArrowheads="1"/>
            </p:cNvSpPr>
            <p:nvPr/>
          </p:nvSpPr>
          <p:spPr bwMode="auto">
            <a:xfrm>
              <a:off x="4277" y="1240"/>
              <a:ext cx="23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o</a:t>
              </a:r>
              <a:r>
                <a:rPr lang="en-GB" altLang="en-US" sz="1600" b="1" baseline="-25000" dirty="0"/>
                <a:t>1</a:t>
              </a:r>
            </a:p>
          </p:txBody>
        </p:sp>
        <p:sp>
          <p:nvSpPr>
            <p:cNvPr id="9359" name="Text Box 143"/>
            <p:cNvSpPr txBox="1">
              <a:spLocks noChangeArrowheads="1"/>
            </p:cNvSpPr>
            <p:nvPr/>
          </p:nvSpPr>
          <p:spPr bwMode="auto">
            <a:xfrm>
              <a:off x="4898" y="2448"/>
              <a:ext cx="23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o</a:t>
              </a:r>
              <a:r>
                <a:rPr lang="en-GB" altLang="en-US" sz="1600" b="1" baseline="-25000" dirty="0"/>
                <a:t>2</a:t>
              </a:r>
            </a:p>
          </p:txBody>
        </p:sp>
        <p:sp>
          <p:nvSpPr>
            <p:cNvPr id="9360" name="Text Box 144"/>
            <p:cNvSpPr txBox="1">
              <a:spLocks noChangeArrowheads="1"/>
            </p:cNvSpPr>
            <p:nvPr/>
          </p:nvSpPr>
          <p:spPr bwMode="auto">
            <a:xfrm>
              <a:off x="5186" y="1488"/>
              <a:ext cx="25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5pPr>
              <a:lvl6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6pPr>
              <a:lvl7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7pPr>
              <a:lvl8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8pPr>
              <a:lvl9pPr defTabSz="457200" eaLnBrk="0" fontAlgn="base" hangingPunct="0">
                <a:lnSpc>
                  <a:spcPct val="10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GB" altLang="en-US" sz="1600" b="1" dirty="0"/>
                <a:t>O</a:t>
              </a:r>
              <a:r>
                <a:rPr lang="en-GB" altLang="en-US" sz="1600" b="1" baseline="-25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49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Anomaly Detection Schemes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5714" y="3599542"/>
            <a:ext cx="3338286" cy="2591707"/>
            <a:chOff x="4772025" y="2590800"/>
            <a:chExt cx="4371975" cy="3600450"/>
          </a:xfrm>
        </p:grpSpPr>
        <p:pic>
          <p:nvPicPr>
            <p:cNvPr id="1810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25" y="2590800"/>
              <a:ext cx="4371975" cy="3600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810437" name="Oval 5"/>
            <p:cNvSpPr>
              <a:spLocks noChangeArrowheads="1"/>
            </p:cNvSpPr>
            <p:nvPr/>
          </p:nvSpPr>
          <p:spPr bwMode="auto">
            <a:xfrm>
              <a:off x="5334000" y="4114800"/>
              <a:ext cx="177800" cy="16192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10438" name="Oval 6"/>
            <p:cNvSpPr>
              <a:spLocks noChangeArrowheads="1"/>
            </p:cNvSpPr>
            <p:nvPr/>
          </p:nvSpPr>
          <p:spPr bwMode="auto">
            <a:xfrm>
              <a:off x="7467600" y="3810000"/>
              <a:ext cx="381000" cy="381000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10439" name="Oval 7"/>
            <p:cNvSpPr>
              <a:spLocks noChangeArrowheads="1"/>
            </p:cNvSpPr>
            <p:nvPr/>
          </p:nvSpPr>
          <p:spPr bwMode="auto">
            <a:xfrm>
              <a:off x="8839200" y="5334000"/>
              <a:ext cx="177800" cy="16192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10440" name="Oval 8"/>
            <p:cNvSpPr>
              <a:spLocks noChangeArrowheads="1"/>
            </p:cNvSpPr>
            <p:nvPr/>
          </p:nvSpPr>
          <p:spPr bwMode="auto">
            <a:xfrm>
              <a:off x="6172200" y="5486400"/>
              <a:ext cx="177800" cy="16192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10441" name="Oval 9"/>
            <p:cNvSpPr>
              <a:spLocks noChangeArrowheads="1"/>
            </p:cNvSpPr>
            <p:nvPr/>
          </p:nvSpPr>
          <p:spPr bwMode="auto">
            <a:xfrm>
              <a:off x="5029200" y="3581400"/>
              <a:ext cx="177800" cy="16192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466590" y="1545771"/>
            <a:ext cx="8580437" cy="4514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/>
              <a:t>General Steps</a:t>
            </a:r>
          </a:p>
          <a:p>
            <a:pPr lvl="1"/>
            <a:r>
              <a:rPr lang="en-US" altLang="en-US" sz="2000" dirty="0" smtClean="0"/>
              <a:t>Build a profile of the “normal” behavior</a:t>
            </a:r>
          </a:p>
          <a:p>
            <a:pPr lvl="2"/>
            <a:r>
              <a:rPr lang="en-US" altLang="en-US" sz="1800" dirty="0" smtClean="0"/>
              <a:t>Profile can be patterns or summary statistics for the overall population</a:t>
            </a:r>
          </a:p>
          <a:p>
            <a:pPr lvl="1"/>
            <a:r>
              <a:rPr lang="en-US" altLang="en-US" sz="2000" dirty="0" smtClean="0"/>
              <a:t>Use the “normal” profile to detect anomalies</a:t>
            </a:r>
          </a:p>
          <a:p>
            <a:pPr lvl="2"/>
            <a:r>
              <a:rPr lang="en-US" altLang="en-US" sz="1800" dirty="0" smtClean="0"/>
              <a:t>Anomalies are observations whose characteristics</a:t>
            </a:r>
            <a:br>
              <a:rPr lang="en-US" altLang="en-US" sz="1800" dirty="0" smtClean="0"/>
            </a:br>
            <a:r>
              <a:rPr lang="en-US" altLang="en-US" sz="1800" dirty="0" smtClean="0"/>
              <a:t>differ significantly from the normal profile</a:t>
            </a:r>
          </a:p>
          <a:p>
            <a:pPr lvl="1"/>
            <a:endParaRPr lang="en-US" altLang="en-US" sz="2000" dirty="0" smtClean="0"/>
          </a:p>
          <a:p>
            <a:r>
              <a:rPr lang="en-US" altLang="en-US" sz="2400" dirty="0" smtClean="0"/>
              <a:t>Types of anomaly detection schemes</a:t>
            </a:r>
          </a:p>
          <a:p>
            <a:pPr lvl="1"/>
            <a:r>
              <a:rPr lang="en-US" altLang="en-US" sz="2000" dirty="0" smtClean="0"/>
              <a:t>Graphical &amp; Statistical-based</a:t>
            </a:r>
          </a:p>
          <a:p>
            <a:pPr lvl="1"/>
            <a:r>
              <a:rPr lang="en-US" altLang="en-US" sz="2000" dirty="0" smtClean="0"/>
              <a:t>Distance-based</a:t>
            </a:r>
          </a:p>
          <a:p>
            <a:pPr lvl="1"/>
            <a:r>
              <a:rPr lang="en-US" altLang="en-US" sz="2000" dirty="0" smtClean="0"/>
              <a:t>Model-based</a:t>
            </a:r>
          </a:p>
          <a:p>
            <a:pPr lvl="1"/>
            <a:r>
              <a:rPr lang="en-US" altLang="en-US" sz="2000" dirty="0" smtClean="0"/>
              <a:t>FP Mining, K-means, …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496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Am I?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5743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Chief Scientist and Fellow at Brocade</a:t>
            </a:r>
          </a:p>
          <a:p>
            <a:endParaRPr lang="en-US" dirty="0" smtClean="0"/>
          </a:p>
          <a:p>
            <a:r>
              <a:rPr lang="en-US" dirty="0" smtClean="0"/>
              <a:t>Adjunct Faculty Computer Science University of Oregon</a:t>
            </a:r>
          </a:p>
          <a:p>
            <a:pPr lvl="1"/>
            <a:r>
              <a:rPr lang="en-US" dirty="0" smtClean="0">
                <a:hlinkClick r:id="rId2"/>
              </a:rPr>
              <a:t>http://www.routeviews.org/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15 years at Cisco</a:t>
            </a:r>
          </a:p>
          <a:p>
            <a:endParaRPr lang="en-US" dirty="0" smtClean="0"/>
          </a:p>
          <a:p>
            <a:r>
              <a:rPr lang="en-US" dirty="0" smtClean="0"/>
              <a:t>5 years at Sprint</a:t>
            </a:r>
          </a:p>
          <a:p>
            <a:endParaRPr lang="en-US" dirty="0"/>
          </a:p>
          <a:p>
            <a:r>
              <a:rPr lang="en-US" dirty="0" smtClean="0"/>
              <a:t>4 years at Brocade</a:t>
            </a:r>
          </a:p>
          <a:p>
            <a:endParaRPr lang="en-US" dirty="0"/>
          </a:p>
          <a:p>
            <a:r>
              <a:rPr lang="en-US" dirty="0" smtClean="0"/>
              <a:t>IETF, NANOG, RIPE, </a:t>
            </a:r>
            <a:r>
              <a:rPr lang="is-IS" dirty="0" smtClean="0"/>
              <a:t>OpenDaylight, ...</a:t>
            </a:r>
          </a:p>
          <a:p>
            <a:endParaRPr lang="is-IS" dirty="0"/>
          </a:p>
          <a:p>
            <a:r>
              <a:rPr lang="is-IS" dirty="0" smtClean="0"/>
              <a:t>Other areas I’ve been active in: Biology, Math, Control Theory, Law, ...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Focus of last several years: Machine Learning theory and practice for networking</a:t>
            </a:r>
          </a:p>
          <a:p>
            <a:endParaRPr lang="en-US" dirty="0"/>
          </a:p>
          <a:p>
            <a:r>
              <a:rPr lang="en-US" dirty="0" smtClean="0"/>
              <a:t>See </a:t>
            </a:r>
            <a:r>
              <a:rPr lang="en-US" dirty="0" smtClean="0">
                <a:hlinkClick r:id="rId3"/>
              </a:rPr>
              <a:t>http://www.1-4-5.net/~dmm/vita.html</a:t>
            </a:r>
            <a:r>
              <a:rPr lang="en-US" dirty="0" smtClean="0"/>
              <a:t> for more detail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13" y="2628901"/>
            <a:ext cx="2933701" cy="2200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14" y="1131889"/>
            <a:ext cx="1066800" cy="1200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1239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10668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 smtClean="0"/>
              <a:t>3 Main Types </a:t>
            </a:r>
            <a:r>
              <a:rPr lang="en-GB" altLang="en-US" dirty="0"/>
              <a:t>of Anomaly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28600" y="2451772"/>
            <a:ext cx="8686800" cy="294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Point Anomalies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None/>
            </a:pPr>
            <a:endParaRPr lang="en-GB" altLang="en-US" sz="32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Contextual Anomalies</a:t>
            </a: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None/>
            </a:pPr>
            <a:endParaRPr lang="en-GB" altLang="en-US" sz="32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Collective Anomalies</a:t>
            </a:r>
          </a:p>
        </p:txBody>
      </p:sp>
    </p:spTree>
    <p:extLst>
      <p:ext uri="{BB962C8B-B14F-4D97-AF65-F5344CB8AC3E}">
        <p14:creationId xmlns:p14="http://schemas.microsoft.com/office/powerpoint/2010/main" val="2764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85213" cy="1065213"/>
          </a:xfrm>
        </p:spPr>
        <p:txBody>
          <a:bodyPr/>
          <a:lstStyle/>
          <a:p>
            <a:pPr eaLnBrk="1" hangingPunct="1"/>
            <a:r>
              <a:rPr lang="en-US" altLang="en-US" dirty="0"/>
              <a:t>Point Anomalies</a:t>
            </a:r>
          </a:p>
        </p:txBody>
      </p:sp>
      <p:sp>
        <p:nvSpPr>
          <p:cNvPr id="13318" name="Rectangle 3"/>
          <p:cNvSpPr txBox="1">
            <a:spLocks noChangeArrowheads="1"/>
          </p:cNvSpPr>
          <p:nvPr/>
        </p:nvSpPr>
        <p:spPr bwMode="auto">
          <a:xfrm>
            <a:off x="228600" y="1447800"/>
            <a:ext cx="8685213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GB" altLang="en-US" sz="3200" dirty="0">
                <a:latin typeface="Calibri" charset="0"/>
              </a:rPr>
              <a:t>An individual data instance is anomalous if it deviates significantly from the rest of the data set.</a:t>
            </a:r>
            <a:endParaRPr lang="en-US" altLang="en-US" sz="3200" dirty="0">
              <a:latin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37295" y="2894013"/>
            <a:ext cx="4179888" cy="3902075"/>
            <a:chOff x="2590800" y="2590800"/>
            <a:chExt cx="4179888" cy="3902075"/>
          </a:xfrm>
        </p:grpSpPr>
        <p:grpSp>
          <p:nvGrpSpPr>
            <p:cNvPr id="13319" name="Group 4"/>
            <p:cNvGrpSpPr>
              <a:grpSpLocks/>
            </p:cNvGrpSpPr>
            <p:nvPr/>
          </p:nvGrpSpPr>
          <p:grpSpPr bwMode="auto">
            <a:xfrm>
              <a:off x="2590800" y="2590800"/>
              <a:ext cx="4179888" cy="3902075"/>
              <a:chOff x="2584" y="844"/>
              <a:chExt cx="3166" cy="2890"/>
            </a:xfrm>
          </p:grpSpPr>
          <p:sp>
            <p:nvSpPr>
              <p:cNvPr id="13323" name="Line 5"/>
              <p:cNvSpPr>
                <a:spLocks noChangeShapeType="1"/>
              </p:cNvSpPr>
              <p:nvPr/>
            </p:nvSpPr>
            <p:spPr bwMode="auto">
              <a:xfrm flipV="1">
                <a:off x="2832" y="863"/>
                <a:ext cx="1" cy="2594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324" name="Line 6"/>
              <p:cNvSpPr>
                <a:spLocks noChangeShapeType="1"/>
              </p:cNvSpPr>
              <p:nvPr/>
            </p:nvSpPr>
            <p:spPr bwMode="auto">
              <a:xfrm>
                <a:off x="2832" y="3456"/>
                <a:ext cx="2832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325" name="Text Box 7"/>
              <p:cNvSpPr txBox="1">
                <a:spLocks noChangeArrowheads="1"/>
              </p:cNvSpPr>
              <p:nvPr/>
            </p:nvSpPr>
            <p:spPr bwMode="auto">
              <a:xfrm>
                <a:off x="5511" y="3485"/>
                <a:ext cx="239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i="1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  <p:sp>
            <p:nvSpPr>
              <p:cNvPr id="13326" name="Text Box 8"/>
              <p:cNvSpPr txBox="1">
                <a:spLocks noChangeArrowheads="1"/>
              </p:cNvSpPr>
              <p:nvPr/>
            </p:nvSpPr>
            <p:spPr bwMode="auto">
              <a:xfrm>
                <a:off x="2584" y="844"/>
                <a:ext cx="239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i="1" dirty="0">
                    <a:solidFill>
                      <a:srgbClr val="000000"/>
                    </a:solidFill>
                  </a:rPr>
                  <a:t>Y</a:t>
                </a:r>
              </a:p>
            </p:txBody>
          </p:sp>
          <p:sp>
            <p:nvSpPr>
              <p:cNvPr id="13327" name="Freeform 9"/>
              <p:cNvSpPr>
                <a:spLocks noChangeArrowheads="1"/>
              </p:cNvSpPr>
              <p:nvPr/>
            </p:nvSpPr>
            <p:spPr bwMode="auto">
              <a:xfrm>
                <a:off x="3072" y="1392"/>
                <a:ext cx="784" cy="1289"/>
              </a:xfrm>
              <a:custGeom>
                <a:avLst/>
                <a:gdLst>
                  <a:gd name="T0" fmla="*/ 257 w 880"/>
                  <a:gd name="T1" fmla="*/ 49 h 1577"/>
                  <a:gd name="T2" fmla="*/ 192 w 880"/>
                  <a:gd name="T3" fmla="*/ 141 h 1577"/>
                  <a:gd name="T4" fmla="*/ 150 w 880"/>
                  <a:gd name="T5" fmla="*/ 211 h 1577"/>
                  <a:gd name="T6" fmla="*/ 134 w 880"/>
                  <a:gd name="T7" fmla="*/ 240 h 1577"/>
                  <a:gd name="T8" fmla="*/ 113 w 880"/>
                  <a:gd name="T9" fmla="*/ 285 h 1577"/>
                  <a:gd name="T10" fmla="*/ 75 w 880"/>
                  <a:gd name="T11" fmla="*/ 356 h 1577"/>
                  <a:gd name="T12" fmla="*/ 69 w 880"/>
                  <a:gd name="T13" fmla="*/ 372 h 1577"/>
                  <a:gd name="T14" fmla="*/ 48 w 880"/>
                  <a:gd name="T15" fmla="*/ 397 h 1577"/>
                  <a:gd name="T16" fmla="*/ 16 w 880"/>
                  <a:gd name="T17" fmla="*/ 513 h 1577"/>
                  <a:gd name="T18" fmla="*/ 0 w 880"/>
                  <a:gd name="T19" fmla="*/ 671 h 1577"/>
                  <a:gd name="T20" fmla="*/ 37 w 880"/>
                  <a:gd name="T21" fmla="*/ 803 h 1577"/>
                  <a:gd name="T22" fmla="*/ 59 w 880"/>
                  <a:gd name="T23" fmla="*/ 824 h 1577"/>
                  <a:gd name="T24" fmla="*/ 63 w 880"/>
                  <a:gd name="T25" fmla="*/ 836 h 1577"/>
                  <a:gd name="T26" fmla="*/ 160 w 880"/>
                  <a:gd name="T27" fmla="*/ 862 h 1577"/>
                  <a:gd name="T28" fmla="*/ 225 w 880"/>
                  <a:gd name="T29" fmla="*/ 857 h 1577"/>
                  <a:gd name="T30" fmla="*/ 257 w 880"/>
                  <a:gd name="T31" fmla="*/ 840 h 1577"/>
                  <a:gd name="T32" fmla="*/ 295 w 880"/>
                  <a:gd name="T33" fmla="*/ 815 h 1577"/>
                  <a:gd name="T34" fmla="*/ 321 w 880"/>
                  <a:gd name="T35" fmla="*/ 799 h 1577"/>
                  <a:gd name="T36" fmla="*/ 359 w 880"/>
                  <a:gd name="T37" fmla="*/ 770 h 1577"/>
                  <a:gd name="T38" fmla="*/ 407 w 880"/>
                  <a:gd name="T39" fmla="*/ 712 h 1577"/>
                  <a:gd name="T40" fmla="*/ 450 w 880"/>
                  <a:gd name="T41" fmla="*/ 638 h 1577"/>
                  <a:gd name="T42" fmla="*/ 498 w 880"/>
                  <a:gd name="T43" fmla="*/ 517 h 1577"/>
                  <a:gd name="T44" fmla="*/ 535 w 880"/>
                  <a:gd name="T45" fmla="*/ 423 h 1577"/>
                  <a:gd name="T46" fmla="*/ 573 w 880"/>
                  <a:gd name="T47" fmla="*/ 339 h 1577"/>
                  <a:gd name="T48" fmla="*/ 530 w 880"/>
                  <a:gd name="T49" fmla="*/ 66 h 1577"/>
                  <a:gd name="T50" fmla="*/ 487 w 880"/>
                  <a:gd name="T51" fmla="*/ 34 h 1577"/>
                  <a:gd name="T52" fmla="*/ 429 w 880"/>
                  <a:gd name="T53" fmla="*/ 0 h 1577"/>
                  <a:gd name="T54" fmla="*/ 279 w 880"/>
                  <a:gd name="T55" fmla="*/ 13 h 1577"/>
                  <a:gd name="T56" fmla="*/ 257 w 880"/>
                  <a:gd name="T57" fmla="*/ 49 h 157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80" h="1577">
                    <a:moveTo>
                      <a:pt x="363" y="91"/>
                    </a:moveTo>
                    <a:cubicBezTo>
                      <a:pt x="328" y="145"/>
                      <a:pt x="302" y="202"/>
                      <a:pt x="272" y="258"/>
                    </a:cubicBezTo>
                    <a:cubicBezTo>
                      <a:pt x="250" y="299"/>
                      <a:pt x="238" y="348"/>
                      <a:pt x="212" y="387"/>
                    </a:cubicBezTo>
                    <a:cubicBezTo>
                      <a:pt x="189" y="473"/>
                      <a:pt x="221" y="367"/>
                      <a:pt x="189" y="440"/>
                    </a:cubicBezTo>
                    <a:cubicBezTo>
                      <a:pt x="176" y="470"/>
                      <a:pt x="177" y="495"/>
                      <a:pt x="159" y="523"/>
                    </a:cubicBezTo>
                    <a:cubicBezTo>
                      <a:pt x="147" y="568"/>
                      <a:pt x="123" y="609"/>
                      <a:pt x="106" y="652"/>
                    </a:cubicBezTo>
                    <a:cubicBezTo>
                      <a:pt x="102" y="662"/>
                      <a:pt x="103" y="673"/>
                      <a:pt x="98" y="682"/>
                    </a:cubicBezTo>
                    <a:cubicBezTo>
                      <a:pt x="90" y="698"/>
                      <a:pt x="68" y="728"/>
                      <a:pt x="68" y="728"/>
                    </a:cubicBezTo>
                    <a:cubicBezTo>
                      <a:pt x="53" y="799"/>
                      <a:pt x="35" y="869"/>
                      <a:pt x="22" y="940"/>
                    </a:cubicBezTo>
                    <a:cubicBezTo>
                      <a:pt x="17" y="1037"/>
                      <a:pt x="13" y="1132"/>
                      <a:pt x="0" y="1228"/>
                    </a:cubicBezTo>
                    <a:cubicBezTo>
                      <a:pt x="4" y="1289"/>
                      <a:pt x="0" y="1418"/>
                      <a:pt x="53" y="1471"/>
                    </a:cubicBezTo>
                    <a:cubicBezTo>
                      <a:pt x="71" y="1527"/>
                      <a:pt x="44" y="1458"/>
                      <a:pt x="83" y="1508"/>
                    </a:cubicBezTo>
                    <a:cubicBezTo>
                      <a:pt x="88" y="1514"/>
                      <a:pt x="84" y="1525"/>
                      <a:pt x="90" y="1531"/>
                    </a:cubicBezTo>
                    <a:cubicBezTo>
                      <a:pt x="130" y="1571"/>
                      <a:pt x="174" y="1571"/>
                      <a:pt x="227" y="1577"/>
                    </a:cubicBezTo>
                    <a:cubicBezTo>
                      <a:pt x="257" y="1574"/>
                      <a:pt x="289" y="1577"/>
                      <a:pt x="318" y="1569"/>
                    </a:cubicBezTo>
                    <a:cubicBezTo>
                      <a:pt x="335" y="1564"/>
                      <a:pt x="363" y="1539"/>
                      <a:pt x="363" y="1539"/>
                    </a:cubicBezTo>
                    <a:cubicBezTo>
                      <a:pt x="380" y="1513"/>
                      <a:pt x="387" y="1503"/>
                      <a:pt x="416" y="1493"/>
                    </a:cubicBezTo>
                    <a:cubicBezTo>
                      <a:pt x="428" y="1482"/>
                      <a:pt x="443" y="1475"/>
                      <a:pt x="454" y="1463"/>
                    </a:cubicBezTo>
                    <a:cubicBezTo>
                      <a:pt x="474" y="1442"/>
                      <a:pt x="482" y="1427"/>
                      <a:pt x="507" y="1410"/>
                    </a:cubicBezTo>
                    <a:cubicBezTo>
                      <a:pt x="519" y="1375"/>
                      <a:pt x="545" y="1324"/>
                      <a:pt x="576" y="1304"/>
                    </a:cubicBezTo>
                    <a:cubicBezTo>
                      <a:pt x="591" y="1256"/>
                      <a:pt x="621" y="1216"/>
                      <a:pt x="636" y="1167"/>
                    </a:cubicBezTo>
                    <a:cubicBezTo>
                      <a:pt x="648" y="1088"/>
                      <a:pt x="672" y="1019"/>
                      <a:pt x="704" y="948"/>
                    </a:cubicBezTo>
                    <a:cubicBezTo>
                      <a:pt x="729" y="892"/>
                      <a:pt x="738" y="830"/>
                      <a:pt x="757" y="773"/>
                    </a:cubicBezTo>
                    <a:cubicBezTo>
                      <a:pt x="775" y="721"/>
                      <a:pt x="800" y="676"/>
                      <a:pt x="810" y="622"/>
                    </a:cubicBezTo>
                    <a:cubicBezTo>
                      <a:pt x="810" y="611"/>
                      <a:pt x="880" y="211"/>
                      <a:pt x="750" y="121"/>
                    </a:cubicBezTo>
                    <a:cubicBezTo>
                      <a:pt x="732" y="95"/>
                      <a:pt x="715" y="78"/>
                      <a:pt x="689" y="61"/>
                    </a:cubicBezTo>
                    <a:cubicBezTo>
                      <a:pt x="667" y="27"/>
                      <a:pt x="639" y="21"/>
                      <a:pt x="606" y="0"/>
                    </a:cubicBezTo>
                    <a:cubicBezTo>
                      <a:pt x="529" y="5"/>
                      <a:pt x="469" y="15"/>
                      <a:pt x="394" y="23"/>
                    </a:cubicBezTo>
                    <a:cubicBezTo>
                      <a:pt x="354" y="37"/>
                      <a:pt x="363" y="53"/>
                      <a:pt x="363" y="91"/>
                    </a:cubicBez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328" name="Freeform 10"/>
              <p:cNvSpPr>
                <a:spLocks noChangeArrowheads="1"/>
              </p:cNvSpPr>
              <p:nvPr/>
            </p:nvSpPr>
            <p:spPr bwMode="auto">
              <a:xfrm rot="4620000">
                <a:off x="4383" y="2291"/>
                <a:ext cx="611" cy="1597"/>
              </a:xfrm>
              <a:custGeom>
                <a:avLst/>
                <a:gdLst>
                  <a:gd name="T0" fmla="*/ 122 w 880"/>
                  <a:gd name="T1" fmla="*/ 94 h 1577"/>
                  <a:gd name="T2" fmla="*/ 91 w 880"/>
                  <a:gd name="T3" fmla="*/ 267 h 1577"/>
                  <a:gd name="T4" fmla="*/ 71 w 880"/>
                  <a:gd name="T5" fmla="*/ 402 h 1577"/>
                  <a:gd name="T6" fmla="*/ 63 w 880"/>
                  <a:gd name="T7" fmla="*/ 458 h 1577"/>
                  <a:gd name="T8" fmla="*/ 53 w 880"/>
                  <a:gd name="T9" fmla="*/ 544 h 1577"/>
                  <a:gd name="T10" fmla="*/ 35 w 880"/>
                  <a:gd name="T11" fmla="*/ 676 h 1577"/>
                  <a:gd name="T12" fmla="*/ 33 w 880"/>
                  <a:gd name="T13" fmla="*/ 709 h 1577"/>
                  <a:gd name="T14" fmla="*/ 23 w 880"/>
                  <a:gd name="T15" fmla="*/ 755 h 1577"/>
                  <a:gd name="T16" fmla="*/ 7 w 880"/>
                  <a:gd name="T17" fmla="*/ 976 h 1577"/>
                  <a:gd name="T18" fmla="*/ 0 w 880"/>
                  <a:gd name="T19" fmla="*/ 1276 h 1577"/>
                  <a:gd name="T20" fmla="*/ 18 w 880"/>
                  <a:gd name="T21" fmla="*/ 1528 h 1577"/>
                  <a:gd name="T22" fmla="*/ 28 w 880"/>
                  <a:gd name="T23" fmla="*/ 1566 h 1577"/>
                  <a:gd name="T24" fmla="*/ 30 w 880"/>
                  <a:gd name="T25" fmla="*/ 1590 h 1577"/>
                  <a:gd name="T26" fmla="*/ 76 w 880"/>
                  <a:gd name="T27" fmla="*/ 1638 h 1577"/>
                  <a:gd name="T28" fmla="*/ 106 w 880"/>
                  <a:gd name="T29" fmla="*/ 1629 h 1577"/>
                  <a:gd name="T30" fmla="*/ 122 w 880"/>
                  <a:gd name="T31" fmla="*/ 1599 h 1577"/>
                  <a:gd name="T32" fmla="*/ 140 w 880"/>
                  <a:gd name="T33" fmla="*/ 1550 h 1577"/>
                  <a:gd name="T34" fmla="*/ 152 w 880"/>
                  <a:gd name="T35" fmla="*/ 1520 h 1577"/>
                  <a:gd name="T36" fmla="*/ 169 w 880"/>
                  <a:gd name="T37" fmla="*/ 1464 h 1577"/>
                  <a:gd name="T38" fmla="*/ 193 w 880"/>
                  <a:gd name="T39" fmla="*/ 1355 h 1577"/>
                  <a:gd name="T40" fmla="*/ 213 w 880"/>
                  <a:gd name="T41" fmla="*/ 1212 h 1577"/>
                  <a:gd name="T42" fmla="*/ 236 w 880"/>
                  <a:gd name="T43" fmla="*/ 984 h 1577"/>
                  <a:gd name="T44" fmla="*/ 253 w 880"/>
                  <a:gd name="T45" fmla="*/ 803 h 1577"/>
                  <a:gd name="T46" fmla="*/ 271 w 880"/>
                  <a:gd name="T47" fmla="*/ 646 h 1577"/>
                  <a:gd name="T48" fmla="*/ 251 w 880"/>
                  <a:gd name="T49" fmla="*/ 127 h 1577"/>
                  <a:gd name="T50" fmla="*/ 231 w 880"/>
                  <a:gd name="T51" fmla="*/ 64 h 1577"/>
                  <a:gd name="T52" fmla="*/ 203 w 880"/>
                  <a:gd name="T53" fmla="*/ 0 h 1577"/>
                  <a:gd name="T54" fmla="*/ 132 w 880"/>
                  <a:gd name="T55" fmla="*/ 23 h 1577"/>
                  <a:gd name="T56" fmla="*/ 122 w 880"/>
                  <a:gd name="T57" fmla="*/ 94 h 157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80" h="1577">
                    <a:moveTo>
                      <a:pt x="363" y="91"/>
                    </a:moveTo>
                    <a:cubicBezTo>
                      <a:pt x="328" y="145"/>
                      <a:pt x="302" y="202"/>
                      <a:pt x="272" y="258"/>
                    </a:cubicBezTo>
                    <a:cubicBezTo>
                      <a:pt x="250" y="299"/>
                      <a:pt x="238" y="348"/>
                      <a:pt x="212" y="387"/>
                    </a:cubicBezTo>
                    <a:cubicBezTo>
                      <a:pt x="189" y="473"/>
                      <a:pt x="221" y="367"/>
                      <a:pt x="189" y="440"/>
                    </a:cubicBezTo>
                    <a:cubicBezTo>
                      <a:pt x="176" y="470"/>
                      <a:pt x="177" y="495"/>
                      <a:pt x="159" y="523"/>
                    </a:cubicBezTo>
                    <a:cubicBezTo>
                      <a:pt x="147" y="568"/>
                      <a:pt x="123" y="609"/>
                      <a:pt x="106" y="652"/>
                    </a:cubicBezTo>
                    <a:cubicBezTo>
                      <a:pt x="102" y="662"/>
                      <a:pt x="103" y="673"/>
                      <a:pt x="98" y="682"/>
                    </a:cubicBezTo>
                    <a:cubicBezTo>
                      <a:pt x="90" y="698"/>
                      <a:pt x="68" y="728"/>
                      <a:pt x="68" y="728"/>
                    </a:cubicBezTo>
                    <a:cubicBezTo>
                      <a:pt x="53" y="799"/>
                      <a:pt x="35" y="869"/>
                      <a:pt x="22" y="940"/>
                    </a:cubicBezTo>
                    <a:cubicBezTo>
                      <a:pt x="17" y="1037"/>
                      <a:pt x="13" y="1132"/>
                      <a:pt x="0" y="1228"/>
                    </a:cubicBezTo>
                    <a:cubicBezTo>
                      <a:pt x="4" y="1289"/>
                      <a:pt x="0" y="1418"/>
                      <a:pt x="53" y="1471"/>
                    </a:cubicBezTo>
                    <a:cubicBezTo>
                      <a:pt x="71" y="1527"/>
                      <a:pt x="44" y="1458"/>
                      <a:pt x="83" y="1508"/>
                    </a:cubicBezTo>
                    <a:cubicBezTo>
                      <a:pt x="88" y="1514"/>
                      <a:pt x="84" y="1525"/>
                      <a:pt x="90" y="1531"/>
                    </a:cubicBezTo>
                    <a:cubicBezTo>
                      <a:pt x="130" y="1571"/>
                      <a:pt x="174" y="1571"/>
                      <a:pt x="227" y="1577"/>
                    </a:cubicBezTo>
                    <a:cubicBezTo>
                      <a:pt x="257" y="1574"/>
                      <a:pt x="289" y="1577"/>
                      <a:pt x="318" y="1569"/>
                    </a:cubicBezTo>
                    <a:cubicBezTo>
                      <a:pt x="335" y="1564"/>
                      <a:pt x="363" y="1539"/>
                      <a:pt x="363" y="1539"/>
                    </a:cubicBezTo>
                    <a:cubicBezTo>
                      <a:pt x="380" y="1513"/>
                      <a:pt x="387" y="1503"/>
                      <a:pt x="416" y="1493"/>
                    </a:cubicBezTo>
                    <a:cubicBezTo>
                      <a:pt x="428" y="1482"/>
                      <a:pt x="443" y="1475"/>
                      <a:pt x="454" y="1463"/>
                    </a:cubicBezTo>
                    <a:cubicBezTo>
                      <a:pt x="474" y="1442"/>
                      <a:pt x="482" y="1427"/>
                      <a:pt x="507" y="1410"/>
                    </a:cubicBezTo>
                    <a:cubicBezTo>
                      <a:pt x="519" y="1375"/>
                      <a:pt x="545" y="1324"/>
                      <a:pt x="576" y="1304"/>
                    </a:cubicBezTo>
                    <a:cubicBezTo>
                      <a:pt x="591" y="1256"/>
                      <a:pt x="621" y="1216"/>
                      <a:pt x="636" y="1167"/>
                    </a:cubicBezTo>
                    <a:cubicBezTo>
                      <a:pt x="648" y="1088"/>
                      <a:pt x="672" y="1019"/>
                      <a:pt x="704" y="948"/>
                    </a:cubicBezTo>
                    <a:cubicBezTo>
                      <a:pt x="729" y="892"/>
                      <a:pt x="738" y="830"/>
                      <a:pt x="757" y="773"/>
                    </a:cubicBezTo>
                    <a:cubicBezTo>
                      <a:pt x="775" y="721"/>
                      <a:pt x="800" y="676"/>
                      <a:pt x="810" y="622"/>
                    </a:cubicBezTo>
                    <a:cubicBezTo>
                      <a:pt x="810" y="611"/>
                      <a:pt x="880" y="211"/>
                      <a:pt x="750" y="121"/>
                    </a:cubicBezTo>
                    <a:cubicBezTo>
                      <a:pt x="732" y="95"/>
                      <a:pt x="715" y="78"/>
                      <a:pt x="689" y="61"/>
                    </a:cubicBezTo>
                    <a:cubicBezTo>
                      <a:pt x="667" y="27"/>
                      <a:pt x="639" y="21"/>
                      <a:pt x="606" y="0"/>
                    </a:cubicBezTo>
                    <a:cubicBezTo>
                      <a:pt x="529" y="5"/>
                      <a:pt x="469" y="15"/>
                      <a:pt x="394" y="23"/>
                    </a:cubicBezTo>
                    <a:cubicBezTo>
                      <a:pt x="354" y="37"/>
                      <a:pt x="363" y="53"/>
                      <a:pt x="363" y="91"/>
                    </a:cubicBez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329" name="Oval 11"/>
              <p:cNvSpPr>
                <a:spLocks noChangeArrowheads="1"/>
              </p:cNvSpPr>
              <p:nvPr/>
            </p:nvSpPr>
            <p:spPr bwMode="auto">
              <a:xfrm>
                <a:off x="3360" y="19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0" name="Oval 12"/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1" name="Oval 13"/>
              <p:cNvSpPr>
                <a:spLocks noChangeArrowheads="1"/>
              </p:cNvSpPr>
              <p:nvPr/>
            </p:nvSpPr>
            <p:spPr bwMode="auto">
              <a:xfrm>
                <a:off x="3408" y="14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2" name="Oval 14"/>
              <p:cNvSpPr>
                <a:spLocks noChangeArrowheads="1"/>
              </p:cNvSpPr>
              <p:nvPr/>
            </p:nvSpPr>
            <p:spPr bwMode="auto">
              <a:xfrm>
                <a:off x="3504" y="15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3" name="Oval 15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4" name="Oval 16"/>
              <p:cNvSpPr>
                <a:spLocks noChangeArrowheads="1"/>
              </p:cNvSpPr>
              <p:nvPr/>
            </p:nvSpPr>
            <p:spPr bwMode="auto">
              <a:xfrm>
                <a:off x="3216" y="2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5" name="Oval 17"/>
              <p:cNvSpPr>
                <a:spLocks noChangeArrowheads="1"/>
              </p:cNvSpPr>
              <p:nvPr/>
            </p:nvSpPr>
            <p:spPr bwMode="auto">
              <a:xfrm>
                <a:off x="3312" y="2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6" name="Oval 18"/>
              <p:cNvSpPr>
                <a:spLocks noChangeArrowheads="1"/>
              </p:cNvSpPr>
              <p:nvPr/>
            </p:nvSpPr>
            <p:spPr bwMode="auto">
              <a:xfrm>
                <a:off x="3264" y="196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7" name="Oval 19"/>
              <p:cNvSpPr>
                <a:spLocks noChangeArrowheads="1"/>
              </p:cNvSpPr>
              <p:nvPr/>
            </p:nvSpPr>
            <p:spPr bwMode="auto">
              <a:xfrm>
                <a:off x="3216" y="187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8" name="Oval 20"/>
              <p:cNvSpPr>
                <a:spLocks noChangeArrowheads="1"/>
              </p:cNvSpPr>
              <p:nvPr/>
            </p:nvSpPr>
            <p:spPr bwMode="auto">
              <a:xfrm>
                <a:off x="3144" y="19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39" name="Oval 21"/>
              <p:cNvSpPr>
                <a:spLocks noChangeArrowheads="1"/>
              </p:cNvSpPr>
              <p:nvPr/>
            </p:nvSpPr>
            <p:spPr bwMode="auto">
              <a:xfrm>
                <a:off x="3120" y="2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0" name="Oval 22"/>
              <p:cNvSpPr>
                <a:spLocks noChangeArrowheads="1"/>
              </p:cNvSpPr>
              <p:nvPr/>
            </p:nvSpPr>
            <p:spPr bwMode="auto">
              <a:xfrm>
                <a:off x="3216" y="2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1" name="Oval 23"/>
              <p:cNvSpPr>
                <a:spLocks noChangeArrowheads="1"/>
              </p:cNvSpPr>
              <p:nvPr/>
            </p:nvSpPr>
            <p:spPr bwMode="auto">
              <a:xfrm>
                <a:off x="3312" y="22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2" name="Oval 2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3" name="Oval 25"/>
              <p:cNvSpPr>
                <a:spLocks noChangeArrowheads="1"/>
              </p:cNvSpPr>
              <p:nvPr/>
            </p:nvSpPr>
            <p:spPr bwMode="auto">
              <a:xfrm>
                <a:off x="3544" y="16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4" name="Oval 26"/>
              <p:cNvSpPr>
                <a:spLocks noChangeArrowheads="1"/>
              </p:cNvSpPr>
              <p:nvPr/>
            </p:nvSpPr>
            <p:spPr bwMode="auto">
              <a:xfrm>
                <a:off x="3408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5" name="Oval 27"/>
              <p:cNvSpPr>
                <a:spLocks noChangeArrowheads="1"/>
              </p:cNvSpPr>
              <p:nvPr/>
            </p:nvSpPr>
            <p:spPr bwMode="auto">
              <a:xfrm>
                <a:off x="3638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6" name="Oval 28"/>
              <p:cNvSpPr>
                <a:spLocks noChangeArrowheads="1"/>
              </p:cNvSpPr>
              <p:nvPr/>
            </p:nvSpPr>
            <p:spPr bwMode="auto">
              <a:xfrm>
                <a:off x="3734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7" name="Oval 29"/>
              <p:cNvSpPr>
                <a:spLocks noChangeArrowheads="1"/>
              </p:cNvSpPr>
              <p:nvPr/>
            </p:nvSpPr>
            <p:spPr bwMode="auto">
              <a:xfrm>
                <a:off x="3686" y="17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8" name="Oval 30"/>
              <p:cNvSpPr>
                <a:spLocks noChangeArrowheads="1"/>
              </p:cNvSpPr>
              <p:nvPr/>
            </p:nvSpPr>
            <p:spPr bwMode="auto">
              <a:xfrm>
                <a:off x="3638" y="163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49" name="Oval 31"/>
              <p:cNvSpPr>
                <a:spLocks noChangeArrowheads="1"/>
              </p:cNvSpPr>
              <p:nvPr/>
            </p:nvSpPr>
            <p:spPr bwMode="auto">
              <a:xfrm>
                <a:off x="3566" y="17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0" name="Oval 32"/>
              <p:cNvSpPr>
                <a:spLocks noChangeArrowheads="1"/>
              </p:cNvSpPr>
              <p:nvPr/>
            </p:nvSpPr>
            <p:spPr bwMode="auto">
              <a:xfrm>
                <a:off x="3542" y="18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1" name="Oval 33"/>
              <p:cNvSpPr>
                <a:spLocks noChangeArrowheads="1"/>
              </p:cNvSpPr>
              <p:nvPr/>
            </p:nvSpPr>
            <p:spPr bwMode="auto">
              <a:xfrm>
                <a:off x="3638" y="19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2" name="Oval 34"/>
              <p:cNvSpPr>
                <a:spLocks noChangeArrowheads="1"/>
              </p:cNvSpPr>
              <p:nvPr/>
            </p:nvSpPr>
            <p:spPr bwMode="auto">
              <a:xfrm>
                <a:off x="3504" y="19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3" name="Oval 35"/>
              <p:cNvSpPr>
                <a:spLocks noChangeArrowheads="1"/>
              </p:cNvSpPr>
              <p:nvPr/>
            </p:nvSpPr>
            <p:spPr bwMode="auto">
              <a:xfrm>
                <a:off x="3590" y="20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4" name="Oval 36"/>
              <p:cNvSpPr>
                <a:spLocks noChangeArrowheads="1"/>
              </p:cNvSpPr>
              <p:nvPr/>
            </p:nvSpPr>
            <p:spPr bwMode="auto">
              <a:xfrm>
                <a:off x="3542" y="229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5" name="Oval 37"/>
              <p:cNvSpPr>
                <a:spLocks noChangeArrowheads="1"/>
              </p:cNvSpPr>
              <p:nvPr/>
            </p:nvSpPr>
            <p:spPr bwMode="auto">
              <a:xfrm>
                <a:off x="3590" y="219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6" name="Oval 38"/>
              <p:cNvSpPr>
                <a:spLocks noChangeArrowheads="1"/>
              </p:cNvSpPr>
              <p:nvPr/>
            </p:nvSpPr>
            <p:spPr bwMode="auto">
              <a:xfrm>
                <a:off x="3542" y="210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7" name="Oval 39"/>
              <p:cNvSpPr>
                <a:spLocks noChangeArrowheads="1"/>
              </p:cNvSpPr>
              <p:nvPr/>
            </p:nvSpPr>
            <p:spPr bwMode="auto">
              <a:xfrm>
                <a:off x="3470" y="220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8" name="Oval 40"/>
              <p:cNvSpPr>
                <a:spLocks noChangeArrowheads="1"/>
              </p:cNvSpPr>
              <p:nvPr/>
            </p:nvSpPr>
            <p:spPr bwMode="auto">
              <a:xfrm>
                <a:off x="3446" y="229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59" name="Oval 41"/>
              <p:cNvSpPr>
                <a:spLocks noChangeArrowheads="1"/>
              </p:cNvSpPr>
              <p:nvPr/>
            </p:nvSpPr>
            <p:spPr bwMode="auto">
              <a:xfrm>
                <a:off x="3542" y="239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0" name="Oval 42"/>
              <p:cNvSpPr>
                <a:spLocks noChangeArrowheads="1"/>
              </p:cNvSpPr>
              <p:nvPr/>
            </p:nvSpPr>
            <p:spPr bwMode="auto">
              <a:xfrm>
                <a:off x="3360" y="2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1" name="Oval 43"/>
              <p:cNvSpPr>
                <a:spLocks noChangeArrowheads="1"/>
              </p:cNvSpPr>
              <p:nvPr/>
            </p:nvSpPr>
            <p:spPr bwMode="auto">
              <a:xfrm>
                <a:off x="4598" y="303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2" name="Oval 44"/>
              <p:cNvSpPr>
                <a:spLocks noChangeArrowheads="1"/>
              </p:cNvSpPr>
              <p:nvPr/>
            </p:nvSpPr>
            <p:spPr bwMode="auto">
              <a:xfrm>
                <a:off x="4646" y="294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3" name="Oval 45"/>
              <p:cNvSpPr>
                <a:spLocks noChangeArrowheads="1"/>
              </p:cNvSpPr>
              <p:nvPr/>
            </p:nvSpPr>
            <p:spPr bwMode="auto">
              <a:xfrm>
                <a:off x="4598" y="284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4" name="Oval 46"/>
              <p:cNvSpPr>
                <a:spLocks noChangeArrowheads="1"/>
              </p:cNvSpPr>
              <p:nvPr/>
            </p:nvSpPr>
            <p:spPr bwMode="auto">
              <a:xfrm>
                <a:off x="4526" y="295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5" name="Oval 47"/>
              <p:cNvSpPr>
                <a:spLocks noChangeArrowheads="1"/>
              </p:cNvSpPr>
              <p:nvPr/>
            </p:nvSpPr>
            <p:spPr bwMode="auto">
              <a:xfrm>
                <a:off x="4502" y="303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6" name="Oval 48"/>
              <p:cNvSpPr>
                <a:spLocks noChangeArrowheads="1"/>
              </p:cNvSpPr>
              <p:nvPr/>
            </p:nvSpPr>
            <p:spPr bwMode="auto">
              <a:xfrm>
                <a:off x="4598" y="313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7" name="Oval 49"/>
              <p:cNvSpPr>
                <a:spLocks noChangeArrowheads="1"/>
              </p:cNvSpPr>
              <p:nvPr/>
            </p:nvSpPr>
            <p:spPr bwMode="auto">
              <a:xfrm>
                <a:off x="4550" y="323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8" name="Oval 50"/>
              <p:cNvSpPr>
                <a:spLocks noChangeArrowheads="1"/>
              </p:cNvSpPr>
              <p:nvPr/>
            </p:nvSpPr>
            <p:spPr bwMode="auto">
              <a:xfrm>
                <a:off x="3264" y="244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69" name="Oval 51"/>
              <p:cNvSpPr>
                <a:spLocks noChangeArrowheads="1"/>
              </p:cNvSpPr>
              <p:nvPr/>
            </p:nvSpPr>
            <p:spPr bwMode="auto">
              <a:xfrm>
                <a:off x="3312" y="235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0" name="Oval 52"/>
              <p:cNvSpPr>
                <a:spLocks noChangeArrowheads="1"/>
              </p:cNvSpPr>
              <p:nvPr/>
            </p:nvSpPr>
            <p:spPr bwMode="auto">
              <a:xfrm>
                <a:off x="3192" y="23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1" name="Oval 53"/>
              <p:cNvSpPr>
                <a:spLocks noChangeArrowheads="1"/>
              </p:cNvSpPr>
              <p:nvPr/>
            </p:nvSpPr>
            <p:spPr bwMode="auto">
              <a:xfrm>
                <a:off x="3168" y="244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2" name="Oval 54"/>
              <p:cNvSpPr>
                <a:spLocks noChangeArrowheads="1"/>
              </p:cNvSpPr>
              <p:nvPr/>
            </p:nvSpPr>
            <p:spPr bwMode="auto">
              <a:xfrm>
                <a:off x="3264" y="25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3" name="Oval 55"/>
              <p:cNvSpPr>
                <a:spLocks noChangeArrowheads="1"/>
              </p:cNvSpPr>
              <p:nvPr/>
            </p:nvSpPr>
            <p:spPr bwMode="auto">
              <a:xfrm>
                <a:off x="3368" y="168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4" name="Oval 56"/>
              <p:cNvSpPr>
                <a:spLocks noChangeArrowheads="1"/>
              </p:cNvSpPr>
              <p:nvPr/>
            </p:nvSpPr>
            <p:spPr bwMode="auto">
              <a:xfrm>
                <a:off x="3416" y="158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5" name="Oval 57"/>
              <p:cNvSpPr>
                <a:spLocks noChangeArrowheads="1"/>
              </p:cNvSpPr>
              <p:nvPr/>
            </p:nvSpPr>
            <p:spPr bwMode="auto">
              <a:xfrm>
                <a:off x="3296" y="159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6" name="Oval 58"/>
              <p:cNvSpPr>
                <a:spLocks noChangeArrowheads="1"/>
              </p:cNvSpPr>
              <p:nvPr/>
            </p:nvSpPr>
            <p:spPr bwMode="auto">
              <a:xfrm>
                <a:off x="3272" y="168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7" name="Oval 59"/>
              <p:cNvSpPr>
                <a:spLocks noChangeArrowheads="1"/>
              </p:cNvSpPr>
              <p:nvPr/>
            </p:nvSpPr>
            <p:spPr bwMode="auto">
              <a:xfrm>
                <a:off x="3264" y="17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8" name="Oval 60"/>
              <p:cNvSpPr>
                <a:spLocks noChangeArrowheads="1"/>
              </p:cNvSpPr>
              <p:nvPr/>
            </p:nvSpPr>
            <p:spPr bwMode="auto">
              <a:xfrm>
                <a:off x="4296" y="3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79" name="Oval 61"/>
              <p:cNvSpPr>
                <a:spLocks noChangeArrowheads="1"/>
              </p:cNvSpPr>
              <p:nvPr/>
            </p:nvSpPr>
            <p:spPr bwMode="auto">
              <a:xfrm>
                <a:off x="4344" y="296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0" name="Oval 62"/>
              <p:cNvSpPr>
                <a:spLocks noChangeArrowheads="1"/>
              </p:cNvSpPr>
              <p:nvPr/>
            </p:nvSpPr>
            <p:spPr bwMode="auto">
              <a:xfrm>
                <a:off x="4224" y="29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1" name="Oval 63"/>
              <p:cNvSpPr>
                <a:spLocks noChangeArrowheads="1"/>
              </p:cNvSpPr>
              <p:nvPr/>
            </p:nvSpPr>
            <p:spPr bwMode="auto">
              <a:xfrm>
                <a:off x="4200" y="3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2" name="Oval 64"/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3" name="Oval 65"/>
              <p:cNvSpPr>
                <a:spLocks noChangeArrowheads="1"/>
              </p:cNvSpPr>
              <p:nvPr/>
            </p:nvSpPr>
            <p:spPr bwMode="auto">
              <a:xfrm>
                <a:off x="3416" y="250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4" name="Oval 66"/>
              <p:cNvSpPr>
                <a:spLocks noChangeArrowheads="1"/>
              </p:cNvSpPr>
              <p:nvPr/>
            </p:nvSpPr>
            <p:spPr bwMode="auto">
              <a:xfrm>
                <a:off x="3464" y="240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5" name="Oval 67"/>
              <p:cNvSpPr>
                <a:spLocks noChangeArrowheads="1"/>
              </p:cNvSpPr>
              <p:nvPr/>
            </p:nvSpPr>
            <p:spPr bwMode="auto">
              <a:xfrm>
                <a:off x="3344" y="24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6" name="Oval 68"/>
              <p:cNvSpPr>
                <a:spLocks noChangeArrowheads="1"/>
              </p:cNvSpPr>
              <p:nvPr/>
            </p:nvSpPr>
            <p:spPr bwMode="auto">
              <a:xfrm>
                <a:off x="3320" y="250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7" name="Oval 69"/>
              <p:cNvSpPr>
                <a:spLocks noChangeArrowheads="1"/>
              </p:cNvSpPr>
              <p:nvPr/>
            </p:nvSpPr>
            <p:spPr bwMode="auto">
              <a:xfrm>
                <a:off x="4392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8" name="Oval 70"/>
              <p:cNvSpPr>
                <a:spLocks noChangeArrowheads="1"/>
              </p:cNvSpPr>
              <p:nvPr/>
            </p:nvSpPr>
            <p:spPr bwMode="auto">
              <a:xfrm>
                <a:off x="4440" y="306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89" name="Oval 71"/>
              <p:cNvSpPr>
                <a:spLocks noChangeArrowheads="1"/>
              </p:cNvSpPr>
              <p:nvPr/>
            </p:nvSpPr>
            <p:spPr bwMode="auto">
              <a:xfrm>
                <a:off x="4512" y="315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0" name="Oval 72"/>
              <p:cNvSpPr>
                <a:spLocks noChangeArrowheads="1"/>
              </p:cNvSpPr>
              <p:nvPr/>
            </p:nvSpPr>
            <p:spPr bwMode="auto">
              <a:xfrm>
                <a:off x="4296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1" name="Oval 73"/>
              <p:cNvSpPr>
                <a:spLocks noChangeArrowheads="1"/>
              </p:cNvSpPr>
              <p:nvPr/>
            </p:nvSpPr>
            <p:spPr bwMode="auto">
              <a:xfrm>
                <a:off x="4800" y="30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2" name="Oval 74"/>
              <p:cNvSpPr>
                <a:spLocks noChangeArrowheads="1"/>
              </p:cNvSpPr>
              <p:nvPr/>
            </p:nvSpPr>
            <p:spPr bwMode="auto">
              <a:xfrm>
                <a:off x="4848" y="29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3" name="Oval 75"/>
              <p:cNvSpPr>
                <a:spLocks noChangeArrowheads="1"/>
              </p:cNvSpPr>
              <p:nvPr/>
            </p:nvSpPr>
            <p:spPr bwMode="auto">
              <a:xfrm>
                <a:off x="4728" y="29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4" name="Oval 76"/>
              <p:cNvSpPr>
                <a:spLocks noChangeArrowheads="1"/>
              </p:cNvSpPr>
              <p:nvPr/>
            </p:nvSpPr>
            <p:spPr bwMode="auto">
              <a:xfrm>
                <a:off x="4704" y="30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5" name="Oval 77"/>
              <p:cNvSpPr>
                <a:spLocks noChangeArrowheads="1"/>
              </p:cNvSpPr>
              <p:nvPr/>
            </p:nvSpPr>
            <p:spPr bwMode="auto">
              <a:xfrm>
                <a:off x="3120" y="2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6" name="Oval 78"/>
              <p:cNvSpPr>
                <a:spLocks noChangeArrowheads="1"/>
              </p:cNvSpPr>
              <p:nvPr/>
            </p:nvSpPr>
            <p:spPr bwMode="auto">
              <a:xfrm>
                <a:off x="3408" y="210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7" name="Oval 79"/>
              <p:cNvSpPr>
                <a:spLocks noChangeArrowheads="1"/>
              </p:cNvSpPr>
              <p:nvPr/>
            </p:nvSpPr>
            <p:spPr bwMode="auto">
              <a:xfrm>
                <a:off x="4790" y="303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8" name="Oval 80"/>
              <p:cNvSpPr>
                <a:spLocks noChangeArrowheads="1"/>
              </p:cNvSpPr>
              <p:nvPr/>
            </p:nvSpPr>
            <p:spPr bwMode="auto">
              <a:xfrm>
                <a:off x="4886" y="313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399" name="Oval 81"/>
              <p:cNvSpPr>
                <a:spLocks noChangeArrowheads="1"/>
              </p:cNvSpPr>
              <p:nvPr/>
            </p:nvSpPr>
            <p:spPr bwMode="auto">
              <a:xfrm>
                <a:off x="3344" y="175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0" name="Oval 82"/>
              <p:cNvSpPr>
                <a:spLocks noChangeArrowheads="1"/>
              </p:cNvSpPr>
              <p:nvPr/>
            </p:nvSpPr>
            <p:spPr bwMode="auto">
              <a:xfrm>
                <a:off x="3552" y="14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1" name="Oval 83"/>
              <p:cNvSpPr>
                <a:spLocks noChangeArrowheads="1"/>
              </p:cNvSpPr>
              <p:nvPr/>
            </p:nvSpPr>
            <p:spPr bwMode="auto">
              <a:xfrm>
                <a:off x="3696" y="153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2" name="Oval 84"/>
              <p:cNvSpPr>
                <a:spLocks noChangeArrowheads="1"/>
              </p:cNvSpPr>
              <p:nvPr/>
            </p:nvSpPr>
            <p:spPr bwMode="auto">
              <a:xfrm>
                <a:off x="3744" y="163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3" name="Oval 85"/>
              <p:cNvSpPr>
                <a:spLocks noChangeArrowheads="1"/>
              </p:cNvSpPr>
              <p:nvPr/>
            </p:nvSpPr>
            <p:spPr bwMode="auto">
              <a:xfrm>
                <a:off x="3168" y="25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4" name="Oval 86"/>
              <p:cNvSpPr>
                <a:spLocks noChangeArrowheads="1"/>
              </p:cNvSpPr>
              <p:nvPr/>
            </p:nvSpPr>
            <p:spPr bwMode="auto">
              <a:xfrm>
                <a:off x="3072" y="235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5" name="Oval 87"/>
              <p:cNvSpPr>
                <a:spLocks noChangeArrowheads="1"/>
              </p:cNvSpPr>
              <p:nvPr/>
            </p:nvSpPr>
            <p:spPr bwMode="auto">
              <a:xfrm>
                <a:off x="4992" y="301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6" name="Oval 88"/>
              <p:cNvSpPr>
                <a:spLocks noChangeArrowheads="1"/>
              </p:cNvSpPr>
              <p:nvPr/>
            </p:nvSpPr>
            <p:spPr bwMode="auto">
              <a:xfrm>
                <a:off x="4896" y="301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7" name="Oval 89"/>
              <p:cNvSpPr>
                <a:spLocks noChangeArrowheads="1"/>
              </p:cNvSpPr>
              <p:nvPr/>
            </p:nvSpPr>
            <p:spPr bwMode="auto">
              <a:xfrm>
                <a:off x="5088" y="311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8" name="Oval 90"/>
              <p:cNvSpPr>
                <a:spLocks noChangeArrowheads="1"/>
              </p:cNvSpPr>
              <p:nvPr/>
            </p:nvSpPr>
            <p:spPr bwMode="auto">
              <a:xfrm>
                <a:off x="5136" y="301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09" name="Oval 91"/>
              <p:cNvSpPr>
                <a:spLocks noChangeArrowheads="1"/>
              </p:cNvSpPr>
              <p:nvPr/>
            </p:nvSpPr>
            <p:spPr bwMode="auto">
              <a:xfrm>
                <a:off x="4992" y="311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0" name="Oval 92"/>
              <p:cNvSpPr>
                <a:spLocks noChangeArrowheads="1"/>
              </p:cNvSpPr>
              <p:nvPr/>
            </p:nvSpPr>
            <p:spPr bwMode="auto">
              <a:xfrm>
                <a:off x="4176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1" name="Oval 93"/>
              <p:cNvSpPr>
                <a:spLocks noChangeArrowheads="1"/>
              </p:cNvSpPr>
              <p:nvPr/>
            </p:nvSpPr>
            <p:spPr bwMode="auto">
              <a:xfrm>
                <a:off x="4104" y="307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2" name="Oval 94"/>
              <p:cNvSpPr>
                <a:spLocks noChangeArrowheads="1"/>
              </p:cNvSpPr>
              <p:nvPr/>
            </p:nvSpPr>
            <p:spPr bwMode="auto">
              <a:xfrm>
                <a:off x="4080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3" name="Oval 95"/>
              <p:cNvSpPr>
                <a:spLocks noChangeArrowheads="1"/>
              </p:cNvSpPr>
              <p:nvPr/>
            </p:nvSpPr>
            <p:spPr bwMode="auto">
              <a:xfrm>
                <a:off x="3984" y="316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4" name="Oval 96"/>
              <p:cNvSpPr>
                <a:spLocks noChangeArrowheads="1"/>
              </p:cNvSpPr>
              <p:nvPr/>
            </p:nvSpPr>
            <p:spPr bwMode="auto">
              <a:xfrm>
                <a:off x="3928" y="302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5" name="Oval 97"/>
              <p:cNvSpPr>
                <a:spLocks noChangeArrowheads="1"/>
              </p:cNvSpPr>
              <p:nvPr/>
            </p:nvSpPr>
            <p:spPr bwMode="auto">
              <a:xfrm>
                <a:off x="3904" y="312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6" name="Oval 98"/>
              <p:cNvSpPr>
                <a:spLocks noChangeArrowheads="1"/>
              </p:cNvSpPr>
              <p:nvPr/>
            </p:nvSpPr>
            <p:spPr bwMode="auto">
              <a:xfrm>
                <a:off x="4118" y="306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7" name="Oval 99"/>
              <p:cNvSpPr>
                <a:spLocks noChangeArrowheads="1"/>
              </p:cNvSpPr>
              <p:nvPr/>
            </p:nvSpPr>
            <p:spPr bwMode="auto">
              <a:xfrm>
                <a:off x="4046" y="297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8" name="Oval 100"/>
              <p:cNvSpPr>
                <a:spLocks noChangeArrowheads="1"/>
              </p:cNvSpPr>
              <p:nvPr/>
            </p:nvSpPr>
            <p:spPr bwMode="auto">
              <a:xfrm>
                <a:off x="4022" y="306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19" name="Oval 101"/>
              <p:cNvSpPr>
                <a:spLocks noChangeArrowheads="1"/>
              </p:cNvSpPr>
              <p:nvPr/>
            </p:nvSpPr>
            <p:spPr bwMode="auto">
              <a:xfrm>
                <a:off x="4800" y="320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0" name="Oval 102"/>
              <p:cNvSpPr>
                <a:spLocks noChangeArrowheads="1"/>
              </p:cNvSpPr>
              <p:nvPr/>
            </p:nvSpPr>
            <p:spPr bwMode="auto">
              <a:xfrm>
                <a:off x="4728" y="31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1" name="Oval 103"/>
              <p:cNvSpPr>
                <a:spLocks noChangeArrowheads="1"/>
              </p:cNvSpPr>
              <p:nvPr/>
            </p:nvSpPr>
            <p:spPr bwMode="auto">
              <a:xfrm>
                <a:off x="4704" y="320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2" name="Oval 104"/>
              <p:cNvSpPr>
                <a:spLocks noChangeArrowheads="1"/>
              </p:cNvSpPr>
              <p:nvPr/>
            </p:nvSpPr>
            <p:spPr bwMode="auto">
              <a:xfrm>
                <a:off x="5072" y="29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3" name="Oval 105"/>
              <p:cNvSpPr>
                <a:spLocks noChangeArrowheads="1"/>
              </p:cNvSpPr>
              <p:nvPr/>
            </p:nvSpPr>
            <p:spPr bwMode="auto">
              <a:xfrm>
                <a:off x="5000" y="28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4" name="Oval 106"/>
              <p:cNvSpPr>
                <a:spLocks noChangeArrowheads="1"/>
              </p:cNvSpPr>
              <p:nvPr/>
            </p:nvSpPr>
            <p:spPr bwMode="auto">
              <a:xfrm>
                <a:off x="4976" y="29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5" name="Oval 107"/>
              <p:cNvSpPr>
                <a:spLocks noChangeArrowheads="1"/>
              </p:cNvSpPr>
              <p:nvPr/>
            </p:nvSpPr>
            <p:spPr bwMode="auto">
              <a:xfrm>
                <a:off x="4502" y="288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6" name="Oval 108"/>
              <p:cNvSpPr>
                <a:spLocks noChangeArrowheads="1"/>
              </p:cNvSpPr>
              <p:nvPr/>
            </p:nvSpPr>
            <p:spPr bwMode="auto">
              <a:xfrm>
                <a:off x="4430" y="291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7" name="Oval 109"/>
              <p:cNvSpPr>
                <a:spLocks noChangeArrowheads="1"/>
              </p:cNvSpPr>
              <p:nvPr/>
            </p:nvSpPr>
            <p:spPr bwMode="auto">
              <a:xfrm>
                <a:off x="4406" y="300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8" name="Oval 110"/>
              <p:cNvSpPr>
                <a:spLocks noChangeArrowheads="1"/>
              </p:cNvSpPr>
              <p:nvPr/>
            </p:nvSpPr>
            <p:spPr bwMode="auto">
              <a:xfrm>
                <a:off x="4598" y="291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29" name="Oval 111"/>
              <p:cNvSpPr>
                <a:spLocks noChangeArrowheads="1"/>
              </p:cNvSpPr>
              <p:nvPr/>
            </p:nvSpPr>
            <p:spPr bwMode="auto">
              <a:xfrm>
                <a:off x="4142" y="297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0" name="Oval 112"/>
              <p:cNvSpPr>
                <a:spLocks noChangeArrowheads="1"/>
              </p:cNvSpPr>
              <p:nvPr/>
            </p:nvSpPr>
            <p:spPr bwMode="auto">
              <a:xfrm>
                <a:off x="4270" y="290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1" name="Oval 113"/>
              <p:cNvSpPr>
                <a:spLocks noChangeArrowheads="1"/>
              </p:cNvSpPr>
              <p:nvPr/>
            </p:nvSpPr>
            <p:spPr bwMode="auto">
              <a:xfrm>
                <a:off x="4368" y="309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2" name="Oval 114"/>
              <p:cNvSpPr>
                <a:spLocks noChangeArrowheads="1"/>
              </p:cNvSpPr>
              <p:nvPr/>
            </p:nvSpPr>
            <p:spPr bwMode="auto">
              <a:xfrm>
                <a:off x="4224" y="321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3" name="Oval 115"/>
              <p:cNvSpPr>
                <a:spLocks noChangeArrowheads="1"/>
              </p:cNvSpPr>
              <p:nvPr/>
            </p:nvSpPr>
            <p:spPr bwMode="auto">
              <a:xfrm>
                <a:off x="4336" y="323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4" name="Oval 116"/>
              <p:cNvSpPr>
                <a:spLocks noChangeArrowheads="1"/>
              </p:cNvSpPr>
              <p:nvPr/>
            </p:nvSpPr>
            <p:spPr bwMode="auto">
              <a:xfrm>
                <a:off x="4454" y="323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5" name="Oval 117"/>
              <p:cNvSpPr>
                <a:spLocks noChangeArrowheads="1"/>
              </p:cNvSpPr>
              <p:nvPr/>
            </p:nvSpPr>
            <p:spPr bwMode="auto">
              <a:xfrm>
                <a:off x="4704" y="287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6" name="Oval 118"/>
              <p:cNvSpPr>
                <a:spLocks noChangeArrowheads="1"/>
              </p:cNvSpPr>
              <p:nvPr/>
            </p:nvSpPr>
            <p:spPr bwMode="auto">
              <a:xfrm>
                <a:off x="4830" y="285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7" name="Oval 119"/>
              <p:cNvSpPr>
                <a:spLocks noChangeArrowheads="1"/>
              </p:cNvSpPr>
              <p:nvPr/>
            </p:nvSpPr>
            <p:spPr bwMode="auto">
              <a:xfrm>
                <a:off x="4902" y="320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8" name="Oval 120"/>
              <p:cNvSpPr>
                <a:spLocks noChangeArrowheads="1"/>
              </p:cNvSpPr>
              <p:nvPr/>
            </p:nvSpPr>
            <p:spPr bwMode="auto">
              <a:xfrm>
                <a:off x="5104" y="318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39" name="Oval 121"/>
              <p:cNvSpPr>
                <a:spLocks noChangeArrowheads="1"/>
              </p:cNvSpPr>
              <p:nvPr/>
            </p:nvSpPr>
            <p:spPr bwMode="auto">
              <a:xfrm>
                <a:off x="5008" y="318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0" name="Oval 122"/>
              <p:cNvSpPr>
                <a:spLocks noChangeArrowheads="1"/>
              </p:cNvSpPr>
              <p:nvPr/>
            </p:nvSpPr>
            <p:spPr bwMode="auto">
              <a:xfrm>
                <a:off x="5270" y="31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1" name="Oval 123"/>
              <p:cNvSpPr>
                <a:spLocks noChangeArrowheads="1"/>
              </p:cNvSpPr>
              <p:nvPr/>
            </p:nvSpPr>
            <p:spPr bwMode="auto">
              <a:xfrm>
                <a:off x="5174" y="31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2" name="Oval 124"/>
              <p:cNvSpPr>
                <a:spLocks noChangeArrowheads="1"/>
              </p:cNvSpPr>
              <p:nvPr/>
            </p:nvSpPr>
            <p:spPr bwMode="auto">
              <a:xfrm>
                <a:off x="5200" y="287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3" name="Oval 125"/>
              <p:cNvSpPr>
                <a:spLocks noChangeArrowheads="1"/>
              </p:cNvSpPr>
              <p:nvPr/>
            </p:nvSpPr>
            <p:spPr bwMode="auto">
              <a:xfrm>
                <a:off x="5104" y="287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4" name="Oval 126"/>
              <p:cNvSpPr>
                <a:spLocks noChangeArrowheads="1"/>
              </p:cNvSpPr>
              <p:nvPr/>
            </p:nvSpPr>
            <p:spPr bwMode="auto">
              <a:xfrm>
                <a:off x="5270" y="295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5" name="Oval 127"/>
              <p:cNvSpPr>
                <a:spLocks noChangeArrowheads="1"/>
              </p:cNvSpPr>
              <p:nvPr/>
            </p:nvSpPr>
            <p:spPr bwMode="auto">
              <a:xfrm>
                <a:off x="5174" y="295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6" name="Oval 128"/>
              <p:cNvSpPr>
                <a:spLocks noChangeArrowheads="1"/>
              </p:cNvSpPr>
              <p:nvPr/>
            </p:nvSpPr>
            <p:spPr bwMode="auto">
              <a:xfrm>
                <a:off x="5318" y="30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7" name="Oval 129"/>
              <p:cNvSpPr>
                <a:spLocks noChangeArrowheads="1"/>
              </p:cNvSpPr>
              <p:nvPr/>
            </p:nvSpPr>
            <p:spPr bwMode="auto">
              <a:xfrm>
                <a:off x="5222" y="30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8" name="Oval 130"/>
              <p:cNvSpPr>
                <a:spLocks noChangeArrowheads="1"/>
              </p:cNvSpPr>
              <p:nvPr/>
            </p:nvSpPr>
            <p:spPr bwMode="auto">
              <a:xfrm>
                <a:off x="5400" y="300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49" name="Oval 131"/>
              <p:cNvSpPr>
                <a:spLocks noChangeArrowheads="1"/>
              </p:cNvSpPr>
              <p:nvPr/>
            </p:nvSpPr>
            <p:spPr bwMode="auto">
              <a:xfrm>
                <a:off x="5366" y="2918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0" name="Oval 132"/>
              <p:cNvSpPr>
                <a:spLocks noChangeArrowheads="1"/>
              </p:cNvSpPr>
              <p:nvPr/>
            </p:nvSpPr>
            <p:spPr bwMode="auto">
              <a:xfrm>
                <a:off x="3648" y="211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1" name="Oval 133"/>
              <p:cNvSpPr>
                <a:spLocks noChangeArrowheads="1"/>
              </p:cNvSpPr>
              <p:nvPr/>
            </p:nvSpPr>
            <p:spPr bwMode="auto">
              <a:xfrm>
                <a:off x="3672" y="199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2" name="Oval 134"/>
              <p:cNvSpPr>
                <a:spLocks noChangeArrowheads="1"/>
              </p:cNvSpPr>
              <p:nvPr/>
            </p:nvSpPr>
            <p:spPr bwMode="auto">
              <a:xfrm>
                <a:off x="5040" y="26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3" name="Oval 135"/>
              <p:cNvSpPr>
                <a:spLocks noChangeArrowheads="1"/>
              </p:cNvSpPr>
              <p:nvPr/>
            </p:nvSpPr>
            <p:spPr bwMode="auto">
              <a:xfrm>
                <a:off x="4368" y="144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4" name="Oval 136"/>
              <p:cNvSpPr>
                <a:spLocks noChangeArrowheads="1"/>
              </p:cNvSpPr>
              <p:nvPr/>
            </p:nvSpPr>
            <p:spPr bwMode="auto">
              <a:xfrm>
                <a:off x="5088" y="1680"/>
                <a:ext cx="288" cy="19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5" name="Oval 137"/>
              <p:cNvSpPr>
                <a:spLocks noChangeArrowheads="1"/>
              </p:cNvSpPr>
              <p:nvPr/>
            </p:nvSpPr>
            <p:spPr bwMode="auto">
              <a:xfrm>
                <a:off x="5132" y="172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6" name="Oval 138"/>
              <p:cNvSpPr>
                <a:spLocks noChangeArrowheads="1"/>
              </p:cNvSpPr>
              <p:nvPr/>
            </p:nvSpPr>
            <p:spPr bwMode="auto">
              <a:xfrm>
                <a:off x="5302" y="1744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7" name="Oval 139"/>
              <p:cNvSpPr>
                <a:spLocks noChangeArrowheads="1"/>
              </p:cNvSpPr>
              <p:nvPr/>
            </p:nvSpPr>
            <p:spPr bwMode="auto">
              <a:xfrm>
                <a:off x="5206" y="1696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8" name="Oval 140"/>
              <p:cNvSpPr>
                <a:spLocks noChangeArrowheads="1"/>
              </p:cNvSpPr>
              <p:nvPr/>
            </p:nvSpPr>
            <p:spPr bwMode="auto">
              <a:xfrm>
                <a:off x="5116" y="1792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59" name="Oval 141"/>
              <p:cNvSpPr>
                <a:spLocks noChangeArrowheads="1"/>
              </p:cNvSpPr>
              <p:nvPr/>
            </p:nvSpPr>
            <p:spPr bwMode="auto">
              <a:xfrm>
                <a:off x="5222" y="1800"/>
                <a:ext cx="58" cy="58"/>
              </a:xfrm>
              <a:prstGeom prst="ellipse">
                <a:avLst/>
              </a:prstGeom>
              <a:solidFill>
                <a:srgbClr val="00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 dirty="0"/>
              </a:p>
            </p:txBody>
          </p:sp>
          <p:sp>
            <p:nvSpPr>
              <p:cNvPr id="13460" name="Text Box 142"/>
              <p:cNvSpPr txBox="1">
                <a:spLocks noChangeArrowheads="1"/>
              </p:cNvSpPr>
              <p:nvPr/>
            </p:nvSpPr>
            <p:spPr bwMode="auto">
              <a:xfrm>
                <a:off x="3597" y="1228"/>
                <a:ext cx="30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N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13461" name="Text Box 143"/>
              <p:cNvSpPr txBox="1">
                <a:spLocks noChangeArrowheads="1"/>
              </p:cNvSpPr>
              <p:nvPr/>
            </p:nvSpPr>
            <p:spPr bwMode="auto">
              <a:xfrm>
                <a:off x="3781" y="2764"/>
                <a:ext cx="30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N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13462" name="Text Box 144"/>
              <p:cNvSpPr txBox="1">
                <a:spLocks noChangeArrowheads="1"/>
              </p:cNvSpPr>
              <p:nvPr/>
            </p:nvSpPr>
            <p:spPr bwMode="auto">
              <a:xfrm>
                <a:off x="4277" y="1240"/>
                <a:ext cx="29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o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13463" name="Text Box 145"/>
              <p:cNvSpPr txBox="1">
                <a:spLocks noChangeArrowheads="1"/>
              </p:cNvSpPr>
              <p:nvPr/>
            </p:nvSpPr>
            <p:spPr bwMode="auto">
              <a:xfrm>
                <a:off x="4898" y="2448"/>
                <a:ext cx="290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o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13464" name="Text Box 146"/>
              <p:cNvSpPr txBox="1">
                <a:spLocks noChangeArrowheads="1"/>
              </p:cNvSpPr>
              <p:nvPr/>
            </p:nvSpPr>
            <p:spPr bwMode="auto">
              <a:xfrm>
                <a:off x="5186" y="1487"/>
                <a:ext cx="317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altLang="en-US" sz="1600" b="1" dirty="0">
                    <a:solidFill>
                      <a:srgbClr val="000000"/>
                    </a:solidFill>
                  </a:rPr>
                  <a:t>O</a:t>
                </a:r>
                <a:r>
                  <a:rPr lang="en-GB" altLang="en-US" sz="1600" b="1" baseline="-25000" dirty="0">
                    <a:solidFill>
                      <a:srgbClr val="000000"/>
                    </a:solidFill>
                  </a:rPr>
                  <a:t>3</a:t>
                </a:r>
              </a:p>
            </p:txBody>
          </p:sp>
        </p:grpSp>
        <p:cxnSp>
          <p:nvCxnSpPr>
            <p:cNvPr id="3" name="Straight Arrow Connector 2"/>
            <p:cNvCxnSpPr/>
            <p:nvPr/>
          </p:nvCxnSpPr>
          <p:spPr>
            <a:xfrm>
              <a:off x="5843588" y="3187700"/>
              <a:ext cx="276225" cy="34925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endCxn id="13462" idx="3"/>
            </p:cNvCxnSpPr>
            <p:nvPr/>
          </p:nvCxnSpPr>
          <p:spPr>
            <a:xfrm flipH="1">
              <a:off x="5208588" y="3125788"/>
              <a:ext cx="511175" cy="1682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TextBox 7172"/>
          <p:cNvSpPr txBox="1">
            <a:spLocks noChangeArrowheads="1"/>
          </p:cNvSpPr>
          <p:nvPr/>
        </p:nvSpPr>
        <p:spPr bwMode="auto">
          <a:xfrm>
            <a:off x="5661025" y="2894013"/>
            <a:ext cx="1287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Anomaly</a:t>
            </a:r>
          </a:p>
        </p:txBody>
      </p:sp>
    </p:spTree>
    <p:extLst>
      <p:ext uri="{BB962C8B-B14F-4D97-AF65-F5344CB8AC3E}">
        <p14:creationId xmlns:p14="http://schemas.microsoft.com/office/powerpoint/2010/main" val="9796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599" y="126382"/>
            <a:ext cx="8685213" cy="1065213"/>
          </a:xfrm>
        </p:spPr>
        <p:txBody>
          <a:bodyPr/>
          <a:lstStyle/>
          <a:p>
            <a:pPr eaLnBrk="1" hangingPunct="1"/>
            <a:r>
              <a:rPr lang="en-US" altLang="en-US" dirty="0"/>
              <a:t>Contextual Anomalies</a:t>
            </a:r>
          </a:p>
        </p:txBody>
      </p:sp>
      <p:sp>
        <p:nvSpPr>
          <p:cNvPr id="14342" name="Rectangle 3"/>
          <p:cNvSpPr txBox="1">
            <a:spLocks noChangeArrowheads="1"/>
          </p:cNvSpPr>
          <p:nvPr/>
        </p:nvSpPr>
        <p:spPr bwMode="auto">
          <a:xfrm>
            <a:off x="228599" y="1454797"/>
            <a:ext cx="8685213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800" dirty="0">
                <a:latin typeface="Calibri" charset="0"/>
              </a:rPr>
              <a:t>I</a:t>
            </a:r>
            <a:r>
              <a:rPr lang="en-GB" altLang="en-US" sz="2800" dirty="0" smtClean="0">
                <a:latin typeface="Calibri" charset="0"/>
              </a:rPr>
              <a:t>ndividual </a:t>
            </a:r>
            <a:r>
              <a:rPr lang="en-GB" altLang="en-US" sz="2800" dirty="0">
                <a:latin typeface="Calibri" charset="0"/>
              </a:rPr>
              <a:t>data instance is anomalous within a </a:t>
            </a:r>
            <a:r>
              <a:rPr lang="en-GB" altLang="en-US" sz="2800" dirty="0" smtClean="0">
                <a:latin typeface="Calibri" charset="0"/>
              </a:rPr>
              <a:t>context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endParaRPr lang="en-GB" altLang="en-US" sz="28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800" dirty="0">
                <a:latin typeface="Calibri" charset="0"/>
              </a:rPr>
              <a:t>Requires a notion of </a:t>
            </a:r>
            <a:r>
              <a:rPr lang="en-GB" altLang="en-US" sz="2800" dirty="0" smtClean="0">
                <a:latin typeface="Calibri" charset="0"/>
              </a:rPr>
              <a:t>context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endParaRPr lang="en-GB" altLang="en-US" sz="28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800" dirty="0">
                <a:latin typeface="Calibri" charset="0"/>
              </a:rPr>
              <a:t>Also referred to as conditional </a:t>
            </a:r>
            <a:r>
              <a:rPr lang="en-GB" altLang="en-US" sz="2800" dirty="0" smtClean="0">
                <a:latin typeface="Calibri" charset="0"/>
              </a:rPr>
              <a:t>anomalies</a:t>
            </a:r>
            <a:endParaRPr lang="en-US" altLang="en-US" sz="2800" dirty="0">
              <a:latin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95400" y="4460230"/>
            <a:ext cx="6553200" cy="2295525"/>
            <a:chOff x="1294606" y="4562475"/>
            <a:chExt cx="6553200" cy="2295525"/>
          </a:xfrm>
        </p:grpSpPr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806" y="4562475"/>
              <a:ext cx="4562475" cy="229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" name="Line 8"/>
            <p:cNvSpPr>
              <a:spLocks noChangeShapeType="1"/>
            </p:cNvSpPr>
            <p:nvPr/>
          </p:nvSpPr>
          <p:spPr bwMode="auto">
            <a:xfrm flipH="1">
              <a:off x="5790406" y="5781675"/>
              <a:ext cx="1219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>
              <a:off x="2056606" y="6010275"/>
              <a:ext cx="16002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1294606" y="5857875"/>
              <a:ext cx="762000" cy="28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dirty="0"/>
                <a:t>Normal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7009606" y="5629275"/>
              <a:ext cx="838200" cy="28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dirty="0"/>
                <a:t>Anomaly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996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37627"/>
            <a:ext cx="8685213" cy="1065213"/>
          </a:xfrm>
        </p:spPr>
        <p:txBody>
          <a:bodyPr/>
          <a:lstStyle/>
          <a:p>
            <a:pPr eaLnBrk="1" hangingPunct="1"/>
            <a:r>
              <a:rPr lang="en-US" altLang="en-US" dirty="0"/>
              <a:t>Collective Anomalies</a:t>
            </a:r>
          </a:p>
        </p:txBody>
      </p:sp>
      <p:sp>
        <p:nvSpPr>
          <p:cNvPr id="15366" name="Rectangle 3"/>
          <p:cNvSpPr txBox="1">
            <a:spLocks noChangeArrowheads="1"/>
          </p:cNvSpPr>
          <p:nvPr/>
        </p:nvSpPr>
        <p:spPr bwMode="auto">
          <a:xfrm>
            <a:off x="228600" y="1355241"/>
            <a:ext cx="8685213" cy="31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400" dirty="0">
                <a:latin typeface="Calibri" charset="0"/>
              </a:rPr>
              <a:t>A collection of related data instances is </a:t>
            </a:r>
            <a:r>
              <a:rPr lang="en-GB" altLang="en-US" sz="2400" dirty="0" smtClean="0">
                <a:latin typeface="Calibri" charset="0"/>
              </a:rPr>
              <a:t>anomalous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endParaRPr lang="en-GB" altLang="en-US" sz="24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GB" altLang="en-US" sz="2400" dirty="0">
                <a:latin typeface="Calibri" charset="0"/>
              </a:rPr>
              <a:t>Requires a relationship among data instances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r>
              <a:rPr lang="en-GB" altLang="en-US" sz="2000" dirty="0">
                <a:latin typeface="Calibri" charset="0"/>
              </a:rPr>
              <a:t>Sequential Data</a:t>
            </a:r>
            <a:endParaRPr lang="en-GB" altLang="en-US" dirty="0">
              <a:latin typeface="Calibri" charset="0"/>
            </a:endParaRP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r>
              <a:rPr lang="en-GB" altLang="en-US" sz="2000" dirty="0">
                <a:latin typeface="Calibri" charset="0"/>
              </a:rPr>
              <a:t>Spatial Data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r>
              <a:rPr lang="en-GB" altLang="en-US" sz="2000" dirty="0">
                <a:latin typeface="Calibri" charset="0"/>
              </a:rPr>
              <a:t>Graph </a:t>
            </a:r>
            <a:r>
              <a:rPr lang="en-GB" altLang="en-US" sz="2000" dirty="0" smtClean="0">
                <a:latin typeface="Calibri" charset="0"/>
              </a:rPr>
              <a:t>Data</a:t>
            </a:r>
          </a:p>
          <a:p>
            <a:pPr lvl="1" eaLnBrk="1" hangingPunct="1">
              <a:lnSpc>
                <a:spcPct val="80000"/>
              </a:lnSpc>
              <a:spcBef>
                <a:spcPts val="500"/>
              </a:spcBef>
              <a:buFont typeface="Arial" charset="0"/>
              <a:buChar char="–"/>
            </a:pPr>
            <a:endParaRPr lang="en-GB" altLang="en-US" sz="2000" dirty="0">
              <a:latin typeface="Calibri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Calibri" charset="0"/>
              </a:rPr>
              <a:t>The individual instances within a collective anomaly are not anomalous by themselves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4631223"/>
            <a:ext cx="8077200" cy="2022475"/>
            <a:chOff x="381000" y="4259263"/>
            <a:chExt cx="8077200" cy="2022475"/>
          </a:xfrm>
        </p:grpSpPr>
        <p:pic>
          <p:nvPicPr>
            <p:cNvPr id="1536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411663"/>
              <a:ext cx="8077200" cy="1712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4419600" y="4259263"/>
              <a:ext cx="1600200" cy="13716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 flipV="1">
              <a:off x="4419600" y="5707063"/>
              <a:ext cx="38100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2895600" y="5967413"/>
              <a:ext cx="2438400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/>
                <a:t>Anomalous Subsequence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94447" y="4777927"/>
            <a:ext cx="8077200" cy="2022475"/>
            <a:chOff x="381000" y="4259263"/>
            <a:chExt cx="8077200" cy="2022475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411663"/>
              <a:ext cx="8077200" cy="1712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4419600" y="4259263"/>
              <a:ext cx="1600200" cy="13716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V="1">
              <a:off x="4419600" y="5707063"/>
              <a:ext cx="38100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2895600" y="5967413"/>
              <a:ext cx="2438400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b="1" dirty="0"/>
                <a:t>Anomalous Subsequence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5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24460"/>
            <a:ext cx="8686800" cy="978626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en-US" dirty="0"/>
              <a:t>Key </a:t>
            </a:r>
            <a:r>
              <a:rPr lang="en-GB" altLang="en-US" dirty="0" smtClean="0"/>
              <a:t>Challenges </a:t>
            </a:r>
            <a:br>
              <a:rPr lang="en-GB" altLang="en-US" dirty="0" smtClean="0"/>
            </a:br>
            <a:r>
              <a:rPr lang="en-GB" altLang="en-US" sz="3100" dirty="0" smtClean="0"/>
              <a:t>for Anomaly Detection Algorithms</a:t>
            </a:r>
            <a:endParaRPr lang="en-GB" alt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673817"/>
            <a:ext cx="8686800" cy="4990455"/>
          </a:xfrm>
          <a:ln/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Defining a representative normal region is </a:t>
            </a:r>
            <a:r>
              <a:rPr lang="en-GB" altLang="en-US" sz="2400" dirty="0" smtClean="0"/>
              <a:t>challenging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boundary between normal and outlying </a:t>
            </a:r>
            <a:r>
              <a:rPr lang="en-GB" altLang="en-US" sz="2400" dirty="0" smtClean="0"/>
              <a:t>behaviour </a:t>
            </a:r>
            <a:r>
              <a:rPr lang="en-GB" altLang="en-US" sz="2400" dirty="0"/>
              <a:t>is often not </a:t>
            </a:r>
            <a:r>
              <a:rPr lang="en-GB" altLang="en-US" sz="2400" dirty="0" smtClean="0"/>
              <a:t>precise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The exact notion of an outlier is different for different application </a:t>
            </a:r>
            <a:r>
              <a:rPr lang="en-GB" altLang="en-US" sz="2400" dirty="0" smtClean="0"/>
              <a:t>domains</a:t>
            </a:r>
          </a:p>
          <a:p>
            <a:pPr>
              <a:lnSpc>
                <a:spcPct val="1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Availability of </a:t>
            </a:r>
            <a:r>
              <a:rPr lang="en-GB" altLang="en-US" sz="2400" dirty="0" smtClean="0"/>
              <a:t>labelled </a:t>
            </a:r>
            <a:r>
              <a:rPr lang="en-GB" altLang="en-US" sz="2400" dirty="0"/>
              <a:t>data for </a:t>
            </a:r>
            <a:r>
              <a:rPr lang="en-GB" altLang="en-US" sz="2400" dirty="0" smtClean="0"/>
              <a:t>training/validation (unsupervised learning)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Malicious </a:t>
            </a:r>
            <a:r>
              <a:rPr lang="en-GB" altLang="en-US" sz="2400" dirty="0" smtClean="0"/>
              <a:t>adversaries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 smtClean="0"/>
              <a:t>Data is very noisy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 smtClean="0"/>
              <a:t>False positive/negatives</a:t>
            </a:r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altLang="en-US" sz="2400" dirty="0"/>
          </a:p>
          <a:p>
            <a:pPr>
              <a:lnSpc>
                <a:spcPct val="100000"/>
              </a:lnSpc>
              <a:spcBef>
                <a:spcPts val="7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/>
              <a:t>Normal </a:t>
            </a:r>
            <a:r>
              <a:rPr lang="en-GB" altLang="en-US" sz="2400" dirty="0" smtClean="0"/>
              <a:t>behaviour </a:t>
            </a:r>
            <a:r>
              <a:rPr lang="en-GB" altLang="en-US" sz="2400" dirty="0"/>
              <a:t>keeps </a:t>
            </a:r>
            <a:r>
              <a:rPr lang="en-GB" altLang="en-US" sz="2400" dirty="0" smtClean="0"/>
              <a:t>evolving (non-stationary distributions)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34625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 </a:t>
            </a:r>
            <a:r>
              <a:rPr lang="en-US" altLang="zh-CN" dirty="0" smtClean="0"/>
              <a:t>Approaches</a:t>
            </a:r>
            <a:endParaRPr lang="zh-CN" alt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694"/>
            <a:ext cx="8229600" cy="481511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CN" dirty="0"/>
              <a:t>Time-Based Inductive </a:t>
            </a:r>
            <a:r>
              <a:rPr lang="en-US" altLang="zh-CN" dirty="0" smtClean="0"/>
              <a:t>Methods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dirty="0"/>
              <a:t>U</a:t>
            </a:r>
            <a:r>
              <a:rPr lang="en-US" altLang="zh-CN" dirty="0" smtClean="0"/>
              <a:t>se probability </a:t>
            </a:r>
            <a:r>
              <a:rPr lang="en-US" altLang="zh-CN" dirty="0"/>
              <a:t>and a </a:t>
            </a:r>
            <a:r>
              <a:rPr lang="en-US" altLang="zh-CN" dirty="0" smtClean="0"/>
              <a:t>directed </a:t>
            </a:r>
            <a:r>
              <a:rPr lang="en-US" altLang="zh-CN" dirty="0"/>
              <a:t>graph to predict the next </a:t>
            </a:r>
            <a:r>
              <a:rPr lang="en-US" altLang="zh-CN" dirty="0" smtClean="0"/>
              <a:t>event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/>
              <a:t>Bayesian approaches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/>
              <a:t>Can also use undirected approaches (Markov Random Fields)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/>
              <a:t>Instance </a:t>
            </a:r>
            <a:r>
              <a:rPr lang="en-US" altLang="zh-CN" dirty="0"/>
              <a:t>Based </a:t>
            </a:r>
            <a:r>
              <a:rPr lang="en-US" altLang="zh-CN" dirty="0" smtClean="0"/>
              <a:t>Learning</a:t>
            </a:r>
            <a:endParaRPr lang="en-US" altLang="zh-CN" dirty="0"/>
          </a:p>
          <a:p>
            <a:pPr lvl="1">
              <a:lnSpc>
                <a:spcPct val="90000"/>
              </a:lnSpc>
            </a:pPr>
            <a:r>
              <a:rPr lang="en-US" altLang="zh-CN" dirty="0"/>
              <a:t>Define a distance to measure the similarity between feature </a:t>
            </a:r>
            <a:r>
              <a:rPr lang="en-US" altLang="zh-CN" dirty="0" smtClean="0"/>
              <a:t>vectors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/>
              <a:t>Histograms, K-Means, …</a:t>
            </a:r>
            <a:endParaRPr lang="en-US" altLang="zh-CN" dirty="0"/>
          </a:p>
          <a:p>
            <a:pPr>
              <a:lnSpc>
                <a:spcPct val="90000"/>
              </a:lnSpc>
            </a:pP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/>
              <a:t>Neural Networks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 smtClean="0"/>
              <a:t>Autoencoders</a:t>
            </a:r>
            <a:r>
              <a:rPr lang="en-US" altLang="zh-CN" dirty="0" smtClean="0"/>
              <a:t>: hyper-parameter bounds reconstruction error</a:t>
            </a:r>
          </a:p>
          <a:p>
            <a:pPr>
              <a:lnSpc>
                <a:spcPct val="90000"/>
              </a:lnSpc>
            </a:pP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55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273" y="374653"/>
            <a:ext cx="8370601" cy="857250"/>
          </a:xfrm>
        </p:spPr>
        <p:txBody>
          <a:bodyPr>
            <a:normAutofit/>
          </a:bodyPr>
          <a:lstStyle/>
          <a:p>
            <a:r>
              <a:rPr lang="en-US" sz="3200" smtClean="0"/>
              <a:t>Example:  Using Flow Data for Anomaly Detection</a:t>
            </a:r>
            <a:endParaRPr lang="en-US" sz="2000"/>
          </a:p>
        </p:txBody>
      </p:sp>
      <p:grpSp>
        <p:nvGrpSpPr>
          <p:cNvPr id="18" name="Group 17"/>
          <p:cNvGrpSpPr/>
          <p:nvPr/>
        </p:nvGrpSpPr>
        <p:grpSpPr>
          <a:xfrm>
            <a:off x="3592078" y="1886534"/>
            <a:ext cx="5336221" cy="4079222"/>
            <a:chOff x="4789437" y="1372378"/>
            <a:chExt cx="7114960" cy="54389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1411" y="1372378"/>
              <a:ext cx="5192986" cy="4946462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789437" y="6041897"/>
              <a:ext cx="525400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Generalization Graph</a:t>
              </a:r>
              <a:r>
                <a:rPr lang="en-US" sz="1500"/>
                <a:t/>
              </a:r>
              <a:br>
                <a:rPr lang="en-US" sz="1500"/>
              </a:br>
              <a:r>
                <a:rPr lang="en-US" sz="1350"/>
                <a:t>Radial Nested Block State Model with Edge Bundling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7271" y="2022868"/>
            <a:ext cx="3871701" cy="3229474"/>
            <a:chOff x="825839" y="2736282"/>
            <a:chExt cx="3312571" cy="22685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55" y="3346562"/>
              <a:ext cx="2975879" cy="165823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25839" y="2736282"/>
              <a:ext cx="3312571" cy="239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mtClean="0">
                  <a:latin typeface="Dual 400" panose="02000603000000020004" pitchFamily="2" charset="0"/>
                </a:rPr>
                <a:t>Generalized Anomaly Detection Setting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51613" y="3954703"/>
            <a:ext cx="2474421" cy="2550226"/>
            <a:chOff x="6551613" y="3954703"/>
            <a:chExt cx="2474421" cy="2550226"/>
          </a:xfrm>
        </p:grpSpPr>
        <p:sp>
          <p:nvSpPr>
            <p:cNvPr id="3" name="Oval 2"/>
            <p:cNvSpPr/>
            <p:nvPr/>
          </p:nvSpPr>
          <p:spPr>
            <a:xfrm>
              <a:off x="7504965" y="3954703"/>
              <a:ext cx="1521069" cy="1379753"/>
            </a:xfrm>
            <a:prstGeom prst="ellipse">
              <a:avLst/>
            </a:prstGeom>
            <a:solidFill>
              <a:schemeClr val="accent1">
                <a:alpha val="3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51613" y="6080197"/>
              <a:ext cx="2127505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300"/>
                </a:spcBef>
              </a:pPr>
              <a:r>
                <a:rPr lang="en-US" sz="2400" b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Dual 400" panose="02000603000000020004" pitchFamily="2" charset="0"/>
                </a:rPr>
                <a:t>DNS tunneling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0102" y="3741458"/>
            <a:ext cx="3474241" cy="2120423"/>
            <a:chOff x="20102" y="3741458"/>
            <a:chExt cx="3474241" cy="2120423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556592" y="3741458"/>
              <a:ext cx="2937751" cy="1647217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0102" y="5492549"/>
              <a:ext cx="2615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1"/>
                  </a:solidFill>
                </a:rPr>
                <a:t>Linear Decision Boundary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74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Another Visualization</a:t>
            </a:r>
            <a:br>
              <a:rPr lang="en-US" smtClean="0"/>
            </a:br>
            <a:r>
              <a:rPr lang="en-US" smtClean="0"/>
              <a:t>(same data)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89" y="1926416"/>
            <a:ext cx="3785271" cy="37852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/>
          <p:cNvGrpSpPr/>
          <p:nvPr/>
        </p:nvGrpSpPr>
        <p:grpSpPr>
          <a:xfrm>
            <a:off x="3776870" y="1616765"/>
            <a:ext cx="3320440" cy="5003810"/>
            <a:chOff x="3776870" y="1616765"/>
            <a:chExt cx="3320440" cy="500381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776870" y="1616765"/>
              <a:ext cx="1364973" cy="4439478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200940" y="6220465"/>
              <a:ext cx="2896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solidFill>
                    <a:schemeClr val="accent1"/>
                  </a:solidFill>
                </a:rPr>
                <a:t>Linear Decision Boundary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34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Really Happening Here?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mtClean="0"/>
                  <a:t>Voronoi diagram under Euclidian distance</a:t>
                </a:r>
                <a:endParaRPr lang="en-US" sz="280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Linear </a:t>
                </a:r>
                <a:r>
                  <a:rPr lang="en-US" sz="2800" smtClean="0"/>
                  <a:t>Separability in a Neural Network</a:t>
                </a:r>
                <a:endParaRPr lang="en-US" sz="280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mtClean="0"/>
                  <a:t>Voronoi diagram under Euclidian distance</a:t>
                </a:r>
                <a:endParaRPr lang="en-US" sz="280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Linear </a:t>
                </a:r>
                <a:r>
                  <a:rPr lang="en-US" sz="2800" smtClean="0"/>
                  <a:t>Separability in a Neural Network</a:t>
                </a:r>
                <a:endParaRPr lang="en-US" sz="280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8788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Deep Nets </a:t>
            </a:r>
            <a:r>
              <a:rPr lang="en-US" sz="2400" b="1" i="1" smtClean="0"/>
              <a:t>disentangle</a:t>
            </a:r>
            <a:r>
              <a:rPr lang="en-US" sz="2400" smtClean="0"/>
              <a:t> the underlying explanatory factors in the data so as to make them </a:t>
            </a:r>
            <a:r>
              <a:rPr lang="en-US" sz="2400" i="1" smtClean="0"/>
              <a:t>linearly separable</a:t>
            </a:r>
            <a:endParaRPr lang="en-US" sz="2400" i="1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Graphic courtesy Christopher Olah</a:t>
            </a:r>
            <a:endParaRPr lang="en-US" sz="110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Target function represented by input data is some twisted up manifold</a:t>
              </a:r>
              <a:endParaRPr lang="en-US" sz="240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412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7686"/>
            <a:ext cx="8229600" cy="5506913"/>
          </a:xfrm>
        </p:spPr>
        <p:txBody>
          <a:bodyPr>
            <a:normAutofit fontScale="92500" lnSpcReduction="10000"/>
          </a:bodyPr>
          <a:lstStyle/>
          <a:p>
            <a:endParaRPr lang="en-US" sz="2400" dirty="0" smtClean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Level Set: 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all the (Machine Learning) Excitement About?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Integrated Approaches</a:t>
            </a:r>
          </a:p>
          <a:p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/>
              <a:t>Histograms, LDA, and Neural Networks</a:t>
            </a:r>
          </a:p>
          <a:p>
            <a:endParaRPr lang="en-US" sz="2400" dirty="0"/>
          </a:p>
          <a:p>
            <a:r>
              <a:rPr lang="en-US" sz="2400" dirty="0" smtClean="0"/>
              <a:t>Machine Learning Excitement Redux: Beyond Static Learning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1800" dirty="0" smtClean="0">
                <a:hlinkClick r:id="rId4"/>
              </a:rPr>
              <a:t>https://github.com/davidmeyer/ml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 bwMode="auto">
          <a:xfrm flipV="1">
            <a:off x="2570343" y="2107050"/>
            <a:ext cx="0" cy="3581400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2570343" y="5688450"/>
            <a:ext cx="5029200" cy="0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857728" y="5779298"/>
            <a:ext cx="1161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ea typeface="ＭＳ Ｐゴシック" pitchFamily="-72" charset="-128"/>
              </a:rPr>
              <a:t>Sloppy</a:t>
            </a:r>
            <a:endParaRPr lang="en-US" sz="2800" dirty="0">
              <a:solidFill>
                <a:srgbClr val="000000"/>
              </a:solidFill>
              <a:ea typeface="ＭＳ Ｐゴシック" pitchFamily="-72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9926" y="2538785"/>
            <a:ext cx="82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ea typeface="ＭＳ Ｐゴシック" pitchFamily="-72" charset="-128"/>
              </a:rPr>
              <a:t>Low</a:t>
            </a:r>
            <a:endParaRPr lang="en-US" sz="2800" dirty="0">
              <a:solidFill>
                <a:srgbClr val="000000"/>
              </a:solidFill>
              <a:ea typeface="ＭＳ Ｐゴシック" pitchFamily="-72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1949" y="5764650"/>
            <a:ext cx="13983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ea typeface="ＭＳ Ｐゴシック" pitchFamily="-72" charset="-128"/>
              </a:rPr>
              <a:t>Precise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55157" y="5155806"/>
            <a:ext cx="9591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ea typeface="ＭＳ Ｐゴシック" pitchFamily="-72" charset="-128"/>
              </a:rPr>
              <a:t>High</a:t>
            </a:r>
            <a:endParaRPr lang="en-US" sz="3200" dirty="0">
              <a:solidFill>
                <a:srgbClr val="000000"/>
              </a:solidFill>
              <a:ea typeface="ＭＳ Ｐゴシック" pitchFamily="-72" charset="-128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2881276" y="2431350"/>
            <a:ext cx="4203511" cy="2947423"/>
          </a:xfrm>
          <a:custGeom>
            <a:avLst/>
            <a:gdLst>
              <a:gd name="connsiteX0" fmla="*/ 0 w 4203511"/>
              <a:gd name="connsiteY0" fmla="*/ 0 h 3111690"/>
              <a:gd name="connsiteX1" fmla="*/ 1132764 w 4203511"/>
              <a:gd name="connsiteY1" fmla="*/ 2088108 h 3111690"/>
              <a:gd name="connsiteX2" fmla="*/ 4203511 w 4203511"/>
              <a:gd name="connsiteY2" fmla="*/ 3111690 h 311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3511" h="3111690">
                <a:moveTo>
                  <a:pt x="0" y="0"/>
                </a:moveTo>
                <a:cubicBezTo>
                  <a:pt x="216089" y="784746"/>
                  <a:pt x="432179" y="1569493"/>
                  <a:pt x="1132764" y="2088108"/>
                </a:cubicBezTo>
                <a:cubicBezTo>
                  <a:pt x="1833349" y="2606723"/>
                  <a:pt x="3018430" y="2859206"/>
                  <a:pt x="4203511" y="3111690"/>
                </a:cubicBezTo>
              </a:path>
            </a:pathLst>
          </a:custGeom>
          <a:no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293282" y="3676075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3282" y="3676075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3"/>
          <p:cNvGraphicFramePr>
            <a:graphicFrameLocks noChangeAspect="1"/>
          </p:cNvGraphicFramePr>
          <p:nvPr>
            <p:extLst/>
          </p:nvPr>
        </p:nvGraphicFramePr>
        <p:xfrm>
          <a:off x="6753225" y="3676650"/>
          <a:ext cx="17732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Equation" r:id="rId5" imgW="1066800" imgH="406400" progId="Equation.3">
                  <p:embed/>
                </p:oleObj>
              </mc:Choice>
              <mc:Fallback>
                <p:oleObj name="Equation" r:id="rId5" imgW="10668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3676650"/>
                        <a:ext cx="1773238" cy="6096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>
            <a:off x="4875445" y="4010904"/>
            <a:ext cx="1792413" cy="65272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478734">
            <a:off x="5025202" y="3936714"/>
            <a:ext cx="138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Feasible Frontier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2648616" y="3905062"/>
            <a:ext cx="3123036" cy="1783388"/>
          </a:xfrm>
          <a:prstGeom prst="line">
            <a:avLst/>
          </a:prstGeom>
          <a:noFill/>
          <a:ln w="57150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 rot="1800000">
            <a:off x="3008410" y="4643619"/>
            <a:ext cx="1410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Impossible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 descr="bode_sensitivity_intergral_genera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43" y="1189282"/>
            <a:ext cx="6320341" cy="6604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7674" y="3676075"/>
            <a:ext cx="9697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Gain</a:t>
            </a:r>
            <a:endParaRPr lang="en-US" sz="3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971449" y="6201689"/>
            <a:ext cx="17333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Precision</a:t>
            </a:r>
            <a:endParaRPr lang="en-US" sz="2800" b="1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710328" y="1951844"/>
            <a:ext cx="582954" cy="24893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80380" y="1767178"/>
            <a:ext cx="2545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 Bode Sensitivity Integral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153744" y="200538"/>
            <a:ext cx="8836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Gain/Sensitivity Tradeoff In Feedback Control</a:t>
            </a:r>
            <a:endParaRPr lang="en-US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4192446" y="2904136"/>
            <a:ext cx="1726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Tradeoff ≈ Law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Explosion 2 23"/>
          <p:cNvSpPr/>
          <p:nvPr/>
        </p:nvSpPr>
        <p:spPr bwMode="auto">
          <a:xfrm>
            <a:off x="2589483" y="5005569"/>
            <a:ext cx="1190327" cy="640059"/>
          </a:xfrm>
          <a:prstGeom prst="irregularSeal2">
            <a:avLst/>
          </a:prstGeom>
          <a:gradFill flip="none"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0"/>
            <a:tileRect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 Black" pitchFamily="34" charset="0"/>
              </a:rPr>
              <a:t>ideal</a:t>
            </a:r>
          </a:p>
        </p:txBody>
      </p:sp>
    </p:spTree>
    <p:extLst>
      <p:ext uri="{BB962C8B-B14F-4D97-AF65-F5344CB8AC3E}">
        <p14:creationId xmlns:p14="http://schemas.microsoft.com/office/powerpoint/2010/main" val="208104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Histograms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18" y="1549400"/>
            <a:ext cx="8609563" cy="32734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267218" y="5132433"/>
            <a:ext cx="8514575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Essentially unnormalized counts (normalizing a histogram </a:t>
            </a:r>
            <a:r>
              <a:rPr lang="en-US" dirty="0" smtClean="0">
                <a:sym typeface="Wingdings"/>
              </a:rPr>
              <a:t> probability distribution)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Works with categorical data (again, counts)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Design metric to reflect the distance between “histograms” (vectors)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Popular: </a:t>
            </a:r>
            <a:r>
              <a:rPr lang="en-US" dirty="0" err="1" smtClean="0"/>
              <a:t>Mahalanobis</a:t>
            </a:r>
            <a:r>
              <a:rPr lang="en-US" dirty="0" smtClean="0"/>
              <a:t> Distance (</a:t>
            </a:r>
            <a:r>
              <a:rPr lang="en-US" dirty="0" smtClean="0">
                <a:hlinkClick r:id="rId3"/>
              </a:rPr>
              <a:t>https://en.wikipedia.org/wiki/Mahalanobis_distance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>
                <a:hlinkClick r:id="rId4"/>
              </a:rPr>
              <a:t>http://scikit-learn.org/stable/modules/generated/sklearn.neighbors.DistanceMetric.html</a:t>
            </a:r>
            <a:endParaRPr lang="en-US" sz="1400" dirty="0" smtClean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5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Overview: Latent </a:t>
            </a:r>
            <a:r>
              <a:rPr lang="en-US" sz="3600" dirty="0" err="1" smtClean="0"/>
              <a:t>Dirichlet</a:t>
            </a:r>
            <a:r>
              <a:rPr lang="en-US" sz="3600" dirty="0" smtClean="0"/>
              <a:t> Allocation (LDA)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700"/>
          </a:xfrm>
        </p:spPr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roposed as a form of Topic Modeling</a:t>
            </a:r>
          </a:p>
          <a:p>
            <a:endParaRPr lang="en-US" dirty="0" smtClean="0"/>
          </a:p>
          <a:p>
            <a:r>
              <a:rPr lang="en-US" dirty="0" smtClean="0"/>
              <a:t>Canonical reference</a:t>
            </a:r>
          </a:p>
          <a:p>
            <a:pPr lvl="1"/>
            <a:r>
              <a:rPr lang="en-US" sz="2400" dirty="0" smtClean="0">
                <a:hlinkClick r:id="rId2"/>
              </a:rPr>
              <a:t>http://www.jmlr.org/papers/volume3/blei03a/blei03a.pdf</a:t>
            </a:r>
            <a:endParaRPr lang="en-US" sz="2400" dirty="0" smtClean="0"/>
          </a:p>
          <a:p>
            <a:endParaRPr lang="en-US" dirty="0" smtClean="0"/>
          </a:p>
          <a:p>
            <a:r>
              <a:rPr lang="en-US" dirty="0" smtClean="0"/>
              <a:t>Open Network Insight</a:t>
            </a:r>
          </a:p>
          <a:p>
            <a:pPr lvl="1"/>
            <a:r>
              <a:rPr lang="en-US" sz="2400" dirty="0" smtClean="0">
                <a:hlinkClick r:id="rId3"/>
              </a:rPr>
              <a:t>https://github.com/Open-Network-Insight</a:t>
            </a:r>
            <a:endParaRPr lang="en-US" sz="2400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Lets take a deeper dive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0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Sub-agenda: Topic Modeling and LDA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What is Topic Modeling?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Parametric vs. Non-Parametric Models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Latent </a:t>
                </a:r>
                <a:r>
                  <a:rPr lang="en-US" dirty="0" err="1"/>
                  <a:t>Dirichlet</a:t>
                </a:r>
                <a:r>
                  <a:rPr lang="en-US" dirty="0"/>
                  <a:t> </a:t>
                </a:r>
                <a:r>
                  <a:rPr lang="en-US" dirty="0" smtClean="0"/>
                  <a:t>Allocation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Probabilistic Graphical Models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The Effect of the </a:t>
                </a:r>
                <a:r>
                  <a:rPr lang="en-US" dirty="0" err="1"/>
                  <a:t>Dirichlet</a:t>
                </a:r>
                <a:r>
                  <a:rPr lang="en-US" dirty="0"/>
                  <a:t> </a:t>
                </a:r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Dynamic LDA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  <a:blipFill rotWithShape="0">
                <a:blip r:embed="rId2"/>
                <a:stretch>
                  <a:fillRect l="-1448" t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7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2350000" y="283855"/>
            <a:ext cx="4635730" cy="76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Topic Modeling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2271735"/>
            <a:ext cx="5673968" cy="3627619"/>
          </a:xfrm>
          <a:prstGeom prst="rect">
            <a:avLst/>
          </a:prstGeom>
        </p:spPr>
      </p:pic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191730" y="1175927"/>
            <a:ext cx="8303342" cy="5519841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dirty="0" smtClean="0"/>
              <a:t>Methods </a:t>
            </a:r>
            <a:r>
              <a:rPr dirty="0"/>
              <a:t>for automatically organizing, understanding, searching </a:t>
            </a:r>
            <a:r>
              <a:rPr dirty="0" smtClean="0"/>
              <a:t>and</a:t>
            </a:r>
            <a:r>
              <a:rPr lang="en-US" dirty="0" smtClean="0"/>
              <a:t> </a:t>
            </a:r>
            <a:r>
              <a:rPr dirty="0" smtClean="0"/>
              <a:t>summarizing </a:t>
            </a:r>
            <a:r>
              <a:rPr lang="en-US" i="1" dirty="0" smtClean="0"/>
              <a:t>categorical data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Goals</a:t>
            </a:r>
            <a:endParaRPr dirty="0"/>
          </a:p>
          <a:p>
            <a:pPr lvl="1">
              <a:buFont typeface="Arial" charset="0"/>
              <a:buChar char="•"/>
            </a:pPr>
            <a:r>
              <a:rPr dirty="0"/>
              <a:t>Uncover hidden topical </a:t>
            </a:r>
            <a:r>
              <a:rPr dirty="0" smtClean="0"/>
              <a:t>patterns</a:t>
            </a:r>
            <a:endParaRPr dirty="0"/>
          </a:p>
          <a:p>
            <a:pPr lvl="1">
              <a:buFont typeface="Arial" charset="0"/>
              <a:buChar char="•"/>
            </a:pPr>
            <a:r>
              <a:rPr dirty="0"/>
              <a:t>Annotate </a:t>
            </a:r>
            <a:r>
              <a:rPr lang="en-US" dirty="0" smtClean="0"/>
              <a:t>documents </a:t>
            </a:r>
            <a:r>
              <a:rPr dirty="0" smtClean="0"/>
              <a:t>according </a:t>
            </a:r>
            <a:r>
              <a:rPr dirty="0"/>
              <a:t>to </a:t>
            </a:r>
            <a:r>
              <a:rPr dirty="0" smtClean="0"/>
              <a:t>topics</a:t>
            </a:r>
            <a:endParaRPr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Organize, Summarize, Search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83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A7FC-2BAF-46CA-9C8E-FA8F8C54F18E}" type="slidenum">
              <a:rPr lang="en-US" smtClean="0"/>
              <a:t>74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0329" y="1500619"/>
            <a:ext cx="8303341" cy="4365522"/>
            <a:chOff x="254466" y="1011694"/>
            <a:chExt cx="8554057" cy="5344655"/>
          </a:xfrm>
        </p:grpSpPr>
        <p:grpSp>
          <p:nvGrpSpPr>
            <p:cNvPr id="3" name="Group 2"/>
            <p:cNvGrpSpPr/>
            <p:nvPr/>
          </p:nvGrpSpPr>
          <p:grpSpPr>
            <a:xfrm>
              <a:off x="254466" y="1011694"/>
              <a:ext cx="8554057" cy="5344655"/>
              <a:chOff x="254466" y="1011694"/>
              <a:chExt cx="8554057" cy="5344655"/>
            </a:xfrm>
          </p:grpSpPr>
          <p:pic>
            <p:nvPicPr>
              <p:cNvPr id="5" name="Picture 2" descr="http://www.cc.gatech.edu/~agray/6240spr11/resources/textmining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66" y="1733797"/>
                <a:ext cx="3175536" cy="3175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ounded Rectangle 28"/>
              <p:cNvSpPr/>
              <p:nvPr/>
            </p:nvSpPr>
            <p:spPr>
              <a:xfrm>
                <a:off x="3614455" y="1011694"/>
                <a:ext cx="5194068" cy="5344655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849961" y="1399193"/>
              <a:ext cx="4720442" cy="463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u="sng" dirty="0" smtClean="0"/>
                <a:t>Corpus</a:t>
              </a:r>
              <a:r>
                <a:rPr lang="en-US" sz="1200" b="1" u="sng" dirty="0"/>
                <a:t>:</a:t>
              </a:r>
              <a:r>
                <a:rPr lang="en-US" sz="1200" dirty="0"/>
                <a:t> is a large and structured set of texts</a:t>
              </a:r>
              <a:endParaRPr lang="en-US" sz="1200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u="sng" dirty="0" smtClean="0"/>
                <a:t>Stop words:</a:t>
              </a:r>
              <a:r>
                <a:rPr lang="en-US" sz="1200" dirty="0"/>
                <a:t>  words which are filtered out before or after processing of natural language data (text)</a:t>
              </a:r>
              <a:endParaRPr lang="en-US" sz="1200" b="1" u="sng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u="sng" dirty="0" smtClean="0"/>
                <a:t>Unstructured text:</a:t>
              </a:r>
              <a:r>
                <a:rPr lang="en-US" sz="1200" dirty="0"/>
                <a:t> information that either does not have a pre-defined data model or is not organized in a pre-defined manner.</a:t>
              </a:r>
              <a:endParaRPr lang="en-US" sz="1200" b="1" u="sng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u="sng" dirty="0" smtClean="0"/>
                <a:t>Tokenizing:</a:t>
              </a:r>
              <a:r>
                <a:rPr lang="en-US" sz="1200" dirty="0"/>
                <a:t> process of breaking a stream of text up into words, phrases, symbols, or other meaningful elements called </a:t>
              </a:r>
              <a:r>
                <a:rPr lang="en-US" sz="1200" dirty="0" smtClean="0"/>
                <a:t>tokens (</a:t>
              </a:r>
              <a:r>
                <a:rPr lang="en-US" sz="1200" dirty="0"/>
                <a:t>see also lexical </a:t>
              </a:r>
              <a:r>
                <a:rPr lang="en-US" sz="1200" dirty="0" smtClean="0"/>
                <a:t>analysis)</a:t>
              </a:r>
              <a:endParaRPr lang="en-US" sz="1200" b="1" u="sng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u="sng" dirty="0" smtClean="0"/>
                <a:t>Natural language processing:</a:t>
              </a:r>
              <a:r>
                <a:rPr lang="en-US" sz="1200" dirty="0"/>
                <a:t> field of computer science, artificial intelligence, and linguistics concerned with the interactions between computers and human (natural) languages</a:t>
              </a:r>
              <a:endParaRPr lang="en-US" sz="1200" b="1" u="sng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u="sng" dirty="0" smtClean="0"/>
                <a:t>Term document (or document term) matrix:</a:t>
              </a:r>
              <a:r>
                <a:rPr lang="en-US" sz="1200" dirty="0"/>
                <a:t>  is a mathematical matrix that describes the frequency of terms that occur in a collection of documents</a:t>
              </a:r>
              <a:endParaRPr lang="en-US" sz="1200" b="1" u="sng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u="sng" dirty="0" smtClean="0"/>
                <a:t>Supervised learning:</a:t>
              </a:r>
              <a:r>
                <a:rPr lang="en-US" sz="1200" dirty="0"/>
                <a:t> s the machine learning task of inferring a function from labeled training data</a:t>
              </a:r>
              <a:endParaRPr lang="en-US" sz="1200" b="1" u="sng" dirty="0" smtClean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u="sng" dirty="0" smtClean="0"/>
                <a:t>Unsupervised learning:</a:t>
              </a:r>
              <a:r>
                <a:rPr lang="en-US" sz="1200" dirty="0"/>
                <a:t> find hidden structure in unlabeled </a:t>
              </a:r>
              <a:r>
                <a:rPr lang="en-US" sz="1200" dirty="0" smtClean="0"/>
                <a:t>data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b="1" u="sng" dirty="0" smtClean="0"/>
                <a:t>Stemming</a:t>
              </a:r>
              <a:r>
                <a:rPr lang="en-US" sz="1200" b="1" dirty="0" smtClean="0"/>
                <a:t>: </a:t>
              </a:r>
              <a:r>
                <a:rPr lang="en-US" sz="1200" dirty="0" smtClean="0"/>
                <a:t>the </a:t>
              </a:r>
              <a:r>
                <a:rPr lang="en-US" sz="1200" dirty="0"/>
                <a:t>process for reducing inflected (or sometimes derived) words to their word stem, base or root form—generally a written word form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538912"/>
            <a:ext cx="2186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Graphic courtesy Wikipedia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72943" y="181518"/>
            <a:ext cx="8798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 Bit of Information Retrieval (IR) Terminology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415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A7FC-2BAF-46CA-9C8E-FA8F8C54F18E}" type="slidenum">
              <a:rPr lang="en-US" smtClean="0"/>
              <a:t>75</a:t>
            </a:fld>
            <a:endParaRPr lang="en-US" dirty="0"/>
          </a:p>
        </p:txBody>
      </p:sp>
      <p:pic>
        <p:nvPicPr>
          <p:cNvPr id="3074" name="Picture 2" descr="http://www.jisc.ac.uk/sites/default/files/text-mining-dia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93" y="1437303"/>
            <a:ext cx="6040337" cy="4740227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3065443" y="423283"/>
            <a:ext cx="3013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IR Workflow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618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Graphic courtesy </a:t>
            </a:r>
            <a:r>
              <a:rPr lang="en-US" sz="1400" dirty="0" smtClean="0">
                <a:hlinkClick r:id="rId4"/>
              </a:rPr>
              <a:t>http://www.jisc.ac.uk/reports/value-and-benefits-of-text-mining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649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trike="sngStrike" dirty="0" smtClean="0"/>
                  <a:t>What is Topic Modeling?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Parametric vs. Non-Parametric Models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Latent </a:t>
                </a:r>
                <a:r>
                  <a:rPr lang="en-US" dirty="0" err="1"/>
                  <a:t>Dirichlet</a:t>
                </a:r>
                <a:r>
                  <a:rPr lang="en-US" dirty="0"/>
                  <a:t> </a:t>
                </a:r>
                <a:r>
                  <a:rPr lang="en-US" dirty="0" smtClean="0"/>
                  <a:t>Allocation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Probabilistic Graphical Models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The Effect of the </a:t>
                </a:r>
                <a:r>
                  <a:rPr lang="en-US" dirty="0" err="1"/>
                  <a:t>Dirichlet</a:t>
                </a:r>
                <a:r>
                  <a:rPr lang="en-US" dirty="0"/>
                  <a:t> </a:t>
                </a:r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Dynamic LDA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  <a:blipFill rotWithShape="0">
                <a:blip r:embed="rId2"/>
                <a:stretch>
                  <a:fillRect l="-1448" t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94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Parametric vs. Non-parametric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8"/>
                <a:ext cx="8229600" cy="5442285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 smtClean="0"/>
                  <a:t>Parametric models assume some finite set of parameters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r>
                  <a:rPr lang="en-US" sz="1600" dirty="0" smtClean="0"/>
                  <a:t>  This means that given  parameters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</m:oMath>
                </a14:m>
                <a:r>
                  <a:rPr lang="en-US" sz="1600" dirty="0" smtClean="0"/>
                  <a:t>future predictions </a:t>
                </a:r>
                <a:r>
                  <a:rPr lang="en-US" sz="1600" b="1" dirty="0" smtClean="0"/>
                  <a:t>x</a:t>
                </a:r>
                <a:r>
                  <a:rPr lang="en-US" sz="1600" b="1" i="1" dirty="0" smtClean="0"/>
                  <a:t> </a:t>
                </a:r>
                <a:r>
                  <a:rPr lang="en-US" sz="1600" dirty="0" smtClean="0"/>
                  <a:t>are </a:t>
                </a:r>
                <a:r>
                  <a:rPr lang="en-US" sz="1600" i="1" dirty="0" smtClean="0"/>
                  <a:t>independent</a:t>
                </a:r>
                <a:r>
                  <a:rPr lang="en-US" sz="1600" dirty="0" smtClean="0"/>
                  <a:t> of the data </a:t>
                </a:r>
                <a:r>
                  <a:rPr lang="en-US" sz="1600" i="1" dirty="0" smtClean="0"/>
                  <a:t>D. </a:t>
                </a:r>
                <a:r>
                  <a:rPr lang="en-US" sz="1600" dirty="0" smtClean="0"/>
                  <a:t>That is:</a:t>
                </a:r>
              </a:p>
              <a:p>
                <a:pPr lvl="1"/>
                <a:endParaRPr lang="en-US" sz="1200" dirty="0" smtClean="0"/>
              </a:p>
              <a:p>
                <a:pPr lvl="2"/>
                <a:r>
                  <a:rPr lang="en-US" sz="1600" dirty="0" smtClean="0"/>
                  <a:t>p(</a:t>
                </a:r>
                <a:r>
                  <a:rPr lang="en-US" sz="1600" b="1" dirty="0" smtClean="0"/>
                  <a:t>x</a:t>
                </a:r>
                <a:r>
                  <a:rPr lang="en-US" sz="1600" dirty="0" smtClean="0"/>
                  <a:t>|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D</m:t>
                    </m:r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)= </m:t>
                    </m:r>
                  </m:oMath>
                </a14:m>
                <a:r>
                  <a:rPr lang="en-US" sz="1600" dirty="0" smtClean="0"/>
                  <a:t>p(</a:t>
                </a:r>
                <a:r>
                  <a:rPr lang="en-US" sz="1600" b="1" dirty="0" smtClean="0"/>
                  <a:t>x</a:t>
                </a:r>
                <a:r>
                  <a:rPr lang="en-US" sz="1600" dirty="0" smtClean="0"/>
                  <a:t>|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1600" dirty="0" smtClean="0"/>
              </a:p>
              <a:p>
                <a:pPr lvl="1"/>
                <a:endParaRPr lang="en-US" sz="1200" dirty="0" smtClean="0"/>
              </a:p>
              <a:p>
                <a:r>
                  <a:rPr lang="en-US" sz="1600" dirty="0" smtClean="0">
                    <a:sym typeface="Wingdings"/>
                  </a:rPr>
                  <a:t>This implies that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1600" dirty="0" smtClean="0"/>
                  <a:t> captures everything </a:t>
                </a:r>
                <a:r>
                  <a:rPr lang="en-US" sz="1600" dirty="0"/>
                  <a:t>there is to know about the </a:t>
                </a:r>
                <a:r>
                  <a:rPr lang="en-US" sz="1600" dirty="0" smtClean="0"/>
                  <a:t>data</a:t>
                </a:r>
              </a:p>
              <a:p>
                <a:endParaRPr lang="en-US" sz="1600" dirty="0"/>
              </a:p>
              <a:p>
                <a:r>
                  <a:rPr lang="en-US" sz="1600" dirty="0" smtClean="0">
                    <a:sym typeface="Wingdings"/>
                  </a:rPr>
                  <a:t>Also </a:t>
                </a:r>
                <a:r>
                  <a:rPr lang="en-US" sz="1600" dirty="0">
                    <a:sym typeface="Wingdings"/>
                  </a:rPr>
                  <a:t>means that </a:t>
                </a:r>
                <a:r>
                  <a:rPr lang="en-US" sz="1600" dirty="0"/>
                  <a:t>the complexity of the model is bounded even if the amount of data </a:t>
                </a:r>
                <a:r>
                  <a:rPr lang="en-US" sz="1600" dirty="0" smtClean="0"/>
                  <a:t>isn’t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Taken together these factors make parametric models </a:t>
                </a:r>
                <a:r>
                  <a:rPr lang="en-US" sz="1600" dirty="0" smtClean="0"/>
                  <a:t>inflexible</a:t>
                </a:r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 smtClean="0"/>
                  <a:t>Information theoretic view</a:t>
                </a:r>
              </a:p>
              <a:p>
                <a:pPr lvl="1"/>
                <a:r>
                  <a:rPr lang="en-US" sz="1400" dirty="0" smtClean="0"/>
                  <a:t>Information is constrained to flow from the prior through </a:t>
                </a:r>
                <a:r>
                  <a:rPr lang="en-US" sz="1400" dirty="0"/>
                  <a:t>f</a:t>
                </a:r>
                <a:r>
                  <a:rPr lang="en-US" sz="1400" dirty="0" smtClean="0"/>
                  <a:t>inite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400" dirty="0" smtClean="0"/>
                  <a:t>to the posterior</a:t>
                </a:r>
              </a:p>
              <a:p>
                <a:pPr lvl="1"/>
                <a:r>
                  <a:rPr lang="en-US" sz="1400" b="0" dirty="0" smtClean="0"/>
                  <a:t>Remembering that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charset="0"/>
                      </a:rPr>
                      <m:t>𝑝𝑜𝑠𝑡𝑒𝑟𝑖𝑜𝑟</m:t>
                    </m:r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1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charset="0"/>
                          </a:rPr>
                          <m:t>𝑙𝑖𝑘𝑒𝑙𝑖h𝑜𝑜𝑑</m:t>
                        </m:r>
                        <m:r>
                          <a:rPr lang="en-US" sz="1400" i="1">
                            <a:latin typeface="Cambria Math" charset="0"/>
                          </a:rPr>
                          <m:t> ∙ 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𝑝𝑟𝑖𝑜𝑟</m:t>
                        </m:r>
                        <m:r>
                          <m:rPr>
                            <m:nor/>
                          </m:rPr>
                          <a:rPr lang="en-US" sz="1400" dirty="0"/>
                          <m:t> </m:t>
                        </m:r>
                      </m:num>
                      <m:den>
                        <m:r>
                          <a:rPr lang="en-US" sz="1400" b="0" i="1" smtClean="0">
                            <a:latin typeface="Cambria Math" charset="0"/>
                          </a:rPr>
                          <m:t>𝑒𝑣𝑖𝑑𝑒𝑛𝑐𝑒</m:t>
                        </m:r>
                      </m:den>
                    </m:f>
                  </m:oMath>
                </a14:m>
                <a:r>
                  <a:rPr lang="en-US" sz="1600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e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bg-BG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∙  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lang="en-US" sz="1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f>
                      <m:fPr>
                        <m:ctrlPr>
                          <a:rPr lang="bg-BG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= </m:t>
                    </m:r>
                    <m:f>
                      <m:fPr>
                        <m:ctrlPr>
                          <a:rPr lang="bg-BG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bg-BG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1600" dirty="0" smtClean="0"/>
                  <a:t> </a:t>
                </a:r>
              </a:p>
              <a:p>
                <a:pPr lvl="1"/>
                <a:r>
                  <a:rPr lang="en-US" sz="1400" dirty="0" smtClean="0">
                    <a:hlinkClick r:id="rId3"/>
                  </a:rPr>
                  <a:t>http://www.1-4-5.net/~dmm/ml/ps.pdf</a:t>
                </a:r>
                <a:endParaRPr lang="en-US" sz="1400" dirty="0"/>
              </a:p>
              <a:p>
                <a:endParaRPr lang="en-US" sz="1600" dirty="0"/>
              </a:p>
              <a:p>
                <a:r>
                  <a:rPr lang="en-US" sz="1600" dirty="0"/>
                  <a:t>Latent </a:t>
                </a:r>
                <a:r>
                  <a:rPr lang="en-US" sz="1600" dirty="0" err="1"/>
                  <a:t>Dirichlet</a:t>
                </a:r>
                <a:r>
                  <a:rPr lang="en-US" sz="1600" dirty="0"/>
                  <a:t> Allocation</a:t>
                </a:r>
                <a:r>
                  <a:rPr lang="en-US" sz="1600" dirty="0" smtClean="0"/>
                  <a:t> is a parametric model (why?)</a:t>
                </a:r>
              </a:p>
              <a:p>
                <a:endParaRPr lang="en-US" sz="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8"/>
                <a:ext cx="8229600" cy="5442285"/>
              </a:xfrm>
              <a:blipFill rotWithShape="0">
                <a:blip r:embed="rId4"/>
                <a:stretch>
                  <a:fillRect l="-296" t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24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Non-Parametric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9367"/>
                <a:ext cx="8229600" cy="50292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3600" dirty="0" smtClean="0"/>
                  <a:t>Non-parametric models assume that the data distribution cannot be defined in terms of such a finite set of parameters</a:t>
                </a:r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Parameters can often be described using an infinite dimensional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sz="3600" i="1" dirty="0" smtClean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sz="2900" dirty="0" smtClean="0">
                    <a:ea typeface="Cambria Math" charset="0"/>
                    <a:cs typeface="Cambria Math" charset="0"/>
                  </a:rPr>
                  <a:t>Think of </a:t>
                </a:r>
                <a14:m>
                  <m:oMath xmlns:m="http://schemas.openxmlformats.org/officeDocument/2006/math">
                    <m:r>
                      <a:rPr lang="en-US" sz="29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sz="29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9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as</m:t>
                    </m:r>
                    <m:r>
                      <a:rPr lang="en-US" sz="29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900" dirty="0" smtClean="0"/>
                  <a:t>a function</a:t>
                </a:r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The </a:t>
                </a:r>
                <a:r>
                  <a:rPr lang="en-US" sz="3600" dirty="0"/>
                  <a:t>amount of information that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3600" dirty="0" smtClean="0"/>
                  <a:t> </a:t>
                </a:r>
                <a:r>
                  <a:rPr lang="en-US" sz="3600" dirty="0"/>
                  <a:t>can capture about the data </a:t>
                </a:r>
                <a:r>
                  <a:rPr lang="en-US" sz="3600" i="1" dirty="0"/>
                  <a:t>D</a:t>
                </a:r>
                <a:r>
                  <a:rPr lang="en-US" sz="3600" dirty="0"/>
                  <a:t> can grow as </a:t>
                </a:r>
                <a:r>
                  <a:rPr lang="en-US" sz="3600" dirty="0" smtClean="0"/>
                  <a:t>the amount of data grows</a:t>
                </a:r>
              </a:p>
              <a:p>
                <a:endParaRPr lang="en-US" sz="3600" dirty="0" smtClean="0"/>
              </a:p>
              <a:p>
                <a:r>
                  <a:rPr lang="en-US" sz="3600" dirty="0" smtClean="0"/>
                  <a:t>This makes non-parametric models more flexible</a:t>
                </a:r>
              </a:p>
              <a:p>
                <a:pPr lvl="1"/>
                <a:r>
                  <a:rPr lang="en-US" sz="2900" dirty="0" smtClean="0"/>
                  <a:t>Better predictive performance</a:t>
                </a:r>
              </a:p>
              <a:p>
                <a:pPr lvl="1"/>
                <a:r>
                  <a:rPr lang="en-US" sz="2900" dirty="0" smtClean="0"/>
                  <a:t>More “realistic”</a:t>
                </a:r>
              </a:p>
              <a:p>
                <a:pPr lvl="1"/>
                <a:r>
                  <a:rPr lang="en-US" sz="2900" dirty="0" smtClean="0"/>
                  <a:t>Most successful ML models are non-parametric</a:t>
                </a:r>
              </a:p>
              <a:p>
                <a:pPr lvl="1"/>
                <a:endParaRPr lang="en-US" sz="2900" dirty="0" smtClean="0"/>
              </a:p>
              <a:p>
                <a:r>
                  <a:rPr lang="en-US" sz="3600" dirty="0" smtClean="0"/>
                  <a:t>Examples include</a:t>
                </a:r>
              </a:p>
              <a:p>
                <a:pPr lvl="1"/>
                <a:r>
                  <a:rPr lang="en-US" sz="2900" dirty="0" smtClean="0"/>
                  <a:t>Kernel methods (SVMs, GPs)</a:t>
                </a:r>
              </a:p>
              <a:p>
                <a:pPr lvl="1"/>
                <a:r>
                  <a:rPr lang="en-US" sz="2900" dirty="0" smtClean="0"/>
                  <a:t>DNNs</a:t>
                </a:r>
              </a:p>
              <a:p>
                <a:pPr lvl="1"/>
                <a:r>
                  <a:rPr lang="en-US" sz="2900" dirty="0" smtClean="0"/>
                  <a:t>K-NNs, </a:t>
                </a:r>
                <a:r>
                  <a:rPr lang="is-IS" sz="2900" dirty="0" smtClean="0"/>
                  <a:t>…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9367"/>
                <a:ext cx="8229600" cy="5029200"/>
              </a:xfrm>
              <a:blipFill rotWithShape="0">
                <a:blip r:embed="rId2"/>
                <a:stretch>
                  <a:fillRect l="-667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47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trike="sngStrike" dirty="0" smtClean="0"/>
                  <a:t>What is Topic Modeling?</a:t>
                </a:r>
              </a:p>
              <a:p>
                <a:endParaRPr lang="en-US" dirty="0" smtClean="0"/>
              </a:p>
              <a:p>
                <a:r>
                  <a:rPr lang="en-US" strike="sngStrike" dirty="0" smtClean="0"/>
                  <a:t>Parametric vs. Non-Parametric Models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Latent </a:t>
                </a:r>
                <a:r>
                  <a:rPr lang="en-US" dirty="0" err="1"/>
                  <a:t>Dirichlet</a:t>
                </a:r>
                <a:r>
                  <a:rPr lang="en-US" dirty="0"/>
                  <a:t> </a:t>
                </a:r>
                <a:r>
                  <a:rPr lang="en-US" dirty="0" smtClean="0"/>
                  <a:t>Allocation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Probabilistic Graphical Models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The Effect of the </a:t>
                </a:r>
                <a:r>
                  <a:rPr lang="en-US" dirty="0" err="1"/>
                  <a:t>Dirichlet</a:t>
                </a:r>
                <a:r>
                  <a:rPr lang="en-US" dirty="0"/>
                  <a:t> </a:t>
                </a:r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Dynamic LDA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Q&amp;A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  <a:blipFill rotWithShape="0">
                <a:blip r:embed="rId2"/>
                <a:stretch>
                  <a:fillRect l="-1231" t="-234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5" y="555172"/>
            <a:ext cx="8403771" cy="63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Latent Dirichlet Allocation (LDA)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3005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latin typeface="Lucida Sans" charset="0"/>
              </a:rPr>
              <a:t>Generative probabilistic model</a:t>
            </a:r>
          </a:p>
          <a:p>
            <a:pPr lvl="1"/>
            <a:r>
              <a:rPr lang="en-US" b="1" i="1" dirty="0" smtClean="0">
                <a:latin typeface="Lucida Sans" charset="0"/>
              </a:rPr>
              <a:t>Parametric</a:t>
            </a:r>
            <a:r>
              <a:rPr lang="en-US" dirty="0" smtClean="0">
                <a:latin typeface="Lucida Sans" charset="0"/>
              </a:rPr>
              <a:t> Bayesian Probabilistic Graphical Model</a:t>
            </a:r>
          </a:p>
          <a:p>
            <a:pPr lvl="1"/>
            <a:r>
              <a:rPr lang="en-US" dirty="0" smtClean="0">
                <a:latin typeface="Lucida Sans" charset="0"/>
              </a:rPr>
              <a:t>Treats data as observations</a:t>
            </a:r>
          </a:p>
          <a:p>
            <a:pPr lvl="1"/>
            <a:r>
              <a:rPr lang="en-US" dirty="0" smtClean="0">
                <a:latin typeface="Lucida Sans" charset="0"/>
              </a:rPr>
              <a:t>Contains hidden variables</a:t>
            </a:r>
          </a:p>
          <a:p>
            <a:pPr lvl="1"/>
            <a:r>
              <a:rPr lang="en-US" dirty="0" smtClean="0">
                <a:latin typeface="Lucida Sans" charset="0"/>
              </a:rPr>
              <a:t>Hidden variables reflect thematic structure of the collection</a:t>
            </a:r>
          </a:p>
          <a:p>
            <a:pPr lvl="1"/>
            <a:r>
              <a:rPr lang="en-US" dirty="0" smtClean="0">
                <a:latin typeface="Lucida Sans" charset="0"/>
              </a:rPr>
              <a:t>Wealth of material here: </a:t>
            </a:r>
          </a:p>
          <a:p>
            <a:pPr lvl="2"/>
            <a:r>
              <a:rPr lang="en-US" dirty="0" smtClean="0">
                <a:latin typeface="Lucida Sans" charset="0"/>
                <a:hlinkClick r:id="rId2"/>
              </a:rPr>
              <a:t>https://www.cs.princeton.edu/~blei/topicmodeling.html</a:t>
            </a:r>
            <a:endParaRPr lang="en-US" dirty="0" smtClean="0">
              <a:latin typeface="Lucida Sans" charset="0"/>
            </a:endParaRPr>
          </a:p>
          <a:p>
            <a:pPr lvl="1"/>
            <a:endParaRPr lang="en-US" dirty="0">
              <a:latin typeface="Lucida Sans" charset="0"/>
            </a:endParaRPr>
          </a:p>
          <a:p>
            <a:r>
              <a:rPr lang="en-US" dirty="0" smtClean="0">
                <a:latin typeface="Lucida Sans" charset="0"/>
              </a:rPr>
              <a:t>Approach: Infer hidden structure using </a:t>
            </a:r>
            <a:r>
              <a:rPr lang="en-US" i="1" dirty="0" smtClean="0">
                <a:latin typeface="Lucida Sans" charset="0"/>
              </a:rPr>
              <a:t>posterior inference</a:t>
            </a:r>
          </a:p>
          <a:p>
            <a:pPr lvl="1"/>
            <a:r>
              <a:rPr lang="en-US" dirty="0" smtClean="0">
                <a:latin typeface="Lucida Sans" charset="0"/>
              </a:rPr>
              <a:t>Discovering topics in the collection using Bayesian inference</a:t>
            </a:r>
          </a:p>
          <a:p>
            <a:pPr lvl="1"/>
            <a:endParaRPr lang="en-US" dirty="0" smtClean="0">
              <a:latin typeface="Lucida Sans" charset="0"/>
            </a:endParaRPr>
          </a:p>
          <a:p>
            <a:r>
              <a:rPr lang="en-US" dirty="0" smtClean="0">
                <a:latin typeface="Lucida Sans" charset="0"/>
              </a:rPr>
              <a:t>Placing new data into the estimated model</a:t>
            </a:r>
            <a:endParaRPr lang="en-US" sz="1400" dirty="0">
              <a:latin typeface="Lucida Sans" charset="0"/>
            </a:endParaRPr>
          </a:p>
          <a:p>
            <a:pPr lvl="1"/>
            <a:r>
              <a:rPr lang="en-US" dirty="0" smtClean="0">
                <a:latin typeface="Lucida Sans" charset="0"/>
              </a:rPr>
              <a:t>Situating new documents into the estimated topic structure</a:t>
            </a:r>
          </a:p>
          <a:p>
            <a:pPr lvl="1"/>
            <a:endParaRPr lang="en-US" dirty="0">
              <a:latin typeface="Lucida Sans" charset="0"/>
            </a:endParaRPr>
          </a:p>
          <a:p>
            <a:r>
              <a:rPr lang="en-US" dirty="0" smtClean="0">
                <a:latin typeface="Lucida Sans" charset="0"/>
              </a:rPr>
              <a:t>Other Approaches</a:t>
            </a:r>
          </a:p>
          <a:p>
            <a:pPr lvl="1"/>
            <a:r>
              <a:rPr lang="en-US" dirty="0" smtClean="0">
                <a:latin typeface="Lucida Sans" charset="0"/>
              </a:rPr>
              <a:t>Latent Semantic Indexing (LSI)</a:t>
            </a:r>
          </a:p>
          <a:p>
            <a:pPr lvl="1"/>
            <a:r>
              <a:rPr lang="en-US" dirty="0" smtClean="0">
                <a:latin typeface="Lucida Sans" charset="0"/>
              </a:rPr>
              <a:t>Probabilistic Latent Semantic Indexing (pLSI)</a:t>
            </a:r>
          </a:p>
          <a:p>
            <a:pPr lvl="1"/>
            <a:r>
              <a:rPr lang="is-IS" dirty="0" smtClean="0">
                <a:latin typeface="Lucida Sans" charset="0"/>
              </a:rPr>
              <a:t>…</a:t>
            </a:r>
            <a:endParaRPr lang="en-US" dirty="0" smtClean="0">
              <a:latin typeface="Lucida Sans" charset="0"/>
            </a:endParaRPr>
          </a:p>
          <a:p>
            <a:pPr lvl="1"/>
            <a:endParaRPr lang="en-US" dirty="0" smtClean="0">
              <a:latin typeface="Lucida Sans" charset="0"/>
            </a:endParaRPr>
          </a:p>
          <a:p>
            <a:endParaRPr lang="en-US" dirty="0" smtClean="0">
              <a:latin typeface="Lucida San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8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/>
          <p:cNvSpPr>
            <a:spLocks noGrp="1"/>
          </p:cNvSpPr>
          <p:nvPr>
            <p:ph type="title"/>
          </p:nvPr>
        </p:nvSpPr>
        <p:spPr>
          <a:xfrm>
            <a:off x="801688" y="190275"/>
            <a:ext cx="7772400" cy="11080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Lucida Sans" charset="0"/>
              </a:rPr>
              <a:t>LDA Basic Intuition</a:t>
            </a:r>
            <a:br>
              <a:rPr lang="en-US" dirty="0" smtClean="0">
                <a:latin typeface="Lucida Sans" charset="0"/>
              </a:rPr>
            </a:br>
            <a:r>
              <a:rPr lang="en-US" sz="2400" dirty="0" smtClean="0">
                <a:latin typeface="Lucida Sans" charset="0"/>
                <a:hlinkClick r:id="rId3"/>
              </a:rPr>
              <a:t>http://ai.stanford.edu/~ang/papers/nips01-lda.pdf</a:t>
            </a:r>
            <a:endParaRPr lang="en-US" sz="2400" dirty="0">
              <a:latin typeface="Lucida Sans" charset="0"/>
            </a:endParaRPr>
          </a:p>
        </p:txBody>
      </p:sp>
      <p:pic>
        <p:nvPicPr>
          <p:cNvPr id="18435" name="Picture 3" descr="intui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78" y="1711020"/>
            <a:ext cx="5537886" cy="462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627168"/>
            <a:ext cx="39837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Graphic courtesy David Blei </a:t>
            </a:r>
            <a:r>
              <a:rPr lang="en-US" sz="900" dirty="0" smtClean="0">
                <a:hlinkClick r:id="rId5"/>
              </a:rPr>
              <a:t>https://www.cs.princeton.edu/~blei/kdd-tutorial.pdf</a:t>
            </a:r>
            <a:endParaRPr lang="en-US" sz="900" dirty="0"/>
          </a:p>
        </p:txBody>
      </p:sp>
      <p:grpSp>
        <p:nvGrpSpPr>
          <p:cNvPr id="5" name="Group 4"/>
          <p:cNvGrpSpPr/>
          <p:nvPr/>
        </p:nvGrpSpPr>
        <p:grpSpPr>
          <a:xfrm>
            <a:off x="5828715" y="1625560"/>
            <a:ext cx="3315286" cy="4132645"/>
            <a:chOff x="5828715" y="1711020"/>
            <a:chExt cx="3315286" cy="4132645"/>
          </a:xfrm>
        </p:grpSpPr>
        <p:sp>
          <p:nvSpPr>
            <p:cNvPr id="2" name="TextBox 1"/>
            <p:cNvSpPr txBox="1"/>
            <p:nvPr/>
          </p:nvSpPr>
          <p:spPr>
            <a:xfrm>
              <a:off x="5828715" y="2427345"/>
              <a:ext cx="331528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/>
                <a:t>What exactly is a topic?</a:t>
              </a:r>
            </a:p>
            <a:p>
              <a:endParaRPr lang="en-US" dirty="0"/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Where do topics come from?</a:t>
              </a:r>
            </a:p>
            <a:p>
              <a:pPr marL="285750" indent="-285750">
                <a:buFont typeface="Arial"/>
                <a:buChar char="•"/>
              </a:pPr>
              <a:endParaRPr lang="en-US" dirty="0"/>
            </a:p>
            <a:p>
              <a:pPr marL="285750" indent="-285750">
                <a:buFont typeface="Arial"/>
                <a:buChar char="•"/>
              </a:pPr>
              <a:r>
                <a:rPr lang="en-US" dirty="0"/>
                <a:t>How many “topics”/</a:t>
              </a:r>
              <a:r>
                <a:rPr lang="en-US" dirty="0" smtClean="0"/>
                <a:t>document</a:t>
              </a:r>
            </a:p>
            <a:p>
              <a:pPr marL="285750" indent="-285750">
                <a:buFont typeface="Arial"/>
                <a:buChar char="•"/>
              </a:pPr>
              <a:endParaRPr lang="en-US" dirty="0"/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Simple Intuition: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/>
                <a:t>Documents exhibit multiple topics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/>
                <a:t>Contrast “mixture” models</a:t>
              </a:r>
              <a:endParaRPr lang="en-US" dirty="0"/>
            </a:p>
            <a:p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54342" y="1711020"/>
              <a:ext cx="2589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/>
                <a:t>Obvious Questions</a:t>
              </a:r>
              <a:endParaRPr lang="en-US" sz="24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4564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5"/>
          <p:cNvSpPr>
            <a:spLocks noGrp="1"/>
          </p:cNvSpPr>
          <p:nvPr>
            <p:ph type="title"/>
          </p:nvPr>
        </p:nvSpPr>
        <p:spPr>
          <a:xfrm>
            <a:off x="641106" y="187925"/>
            <a:ext cx="7772400" cy="11078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Lucida Sans" charset="0"/>
              </a:rPr>
              <a:t>LDA Generative Model</a:t>
            </a:r>
            <a:r>
              <a:rPr lang="en-US" dirty="0">
                <a:latin typeface="Lucida Sans" charset="0"/>
              </a:rPr>
              <a:t/>
            </a:r>
            <a:br>
              <a:rPr lang="en-US" dirty="0">
                <a:latin typeface="Lucida Sans" charset="0"/>
              </a:rPr>
            </a:br>
            <a:r>
              <a:rPr lang="en-US" sz="2200" dirty="0">
                <a:latin typeface="Lucida Sans" charset="0"/>
              </a:rPr>
              <a:t>H</a:t>
            </a:r>
            <a:r>
              <a:rPr lang="en-US" sz="2200" dirty="0" smtClean="0">
                <a:latin typeface="Lucida Sans" charset="0"/>
              </a:rPr>
              <a:t>allucinate that the observed data were generated this way</a:t>
            </a:r>
            <a:endParaRPr lang="en-US" sz="2200" dirty="0">
              <a:latin typeface="Lucida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581001"/>
            <a:ext cx="58388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Graphic courtesy David Blei </a:t>
            </a:r>
            <a:r>
              <a:rPr lang="en-US" sz="1000" dirty="0">
                <a:hlinkClick r:id="rId3"/>
              </a:rPr>
              <a:t>https://www.cs.princeton.edu/~blei/kdd-tutorial.pdf</a:t>
            </a:r>
            <a:endParaRPr 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091003" y="5364630"/>
            <a:ext cx="5352747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Assume </a:t>
            </a:r>
            <a:r>
              <a:rPr lang="en-US" sz="1600" dirty="0"/>
              <a:t>topics exists outside of the </a:t>
            </a:r>
            <a:r>
              <a:rPr lang="en-US" sz="1600" dirty="0" smtClean="0"/>
              <a:t>document collection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Each </a:t>
            </a:r>
            <a:r>
              <a:rPr lang="en-US" sz="1600" dirty="0"/>
              <a:t>topic is a </a:t>
            </a:r>
            <a:r>
              <a:rPr lang="en-US" sz="1600" i="1" dirty="0"/>
              <a:t>distribution</a:t>
            </a:r>
            <a:r>
              <a:rPr lang="en-US" sz="1600" dirty="0"/>
              <a:t> over fixed </a:t>
            </a:r>
            <a:r>
              <a:rPr lang="en-US" sz="1600" dirty="0" smtClean="0"/>
              <a:t>vocabulary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Each word is drawn from one of those </a:t>
            </a:r>
            <a:r>
              <a:rPr lang="en-US" sz="1600" dirty="0" smtClean="0"/>
              <a:t>topics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Each document  </a:t>
            </a:r>
            <a:r>
              <a:rPr lang="en-US" sz="1600" dirty="0"/>
              <a:t>is a </a:t>
            </a:r>
            <a:r>
              <a:rPr lang="en-US" sz="1600" i="1" dirty="0"/>
              <a:t>random mixture </a:t>
            </a:r>
            <a:r>
              <a:rPr lang="en-US" sz="1600" dirty="0"/>
              <a:t>of corpus-wide topics </a:t>
            </a:r>
            <a:endParaRPr lang="en-US" sz="1600" dirty="0" smtClean="0"/>
          </a:p>
        </p:txBody>
      </p:sp>
      <p:pic>
        <p:nvPicPr>
          <p:cNvPr id="6" name="Picture 3" descr="generative_mod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04" y="1427163"/>
            <a:ext cx="7245992" cy="385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30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36"/>
            <a:ext cx="868680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BTW, What Do We Actually Observe</a:t>
            </a:r>
            <a:r>
              <a:rPr lang="is-IS" dirty="0" smtClean="0"/>
              <a:t>?</a:t>
            </a:r>
            <a:endParaRPr lang="en-US" sz="31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002890"/>
            <a:ext cx="7934632" cy="5811011"/>
            <a:chOff x="384427" y="1420865"/>
            <a:chExt cx="6894061" cy="53961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4470" y="1420865"/>
              <a:ext cx="6134018" cy="40426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4427" y="6574115"/>
              <a:ext cx="5291431" cy="242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/>
                <a:t>Graphic courtesy David Blei </a:t>
              </a:r>
              <a:r>
                <a:rPr lang="en-US" sz="1100" dirty="0">
                  <a:hlinkClick r:id="rId3"/>
                </a:rPr>
                <a:t>https://www.cs.princeton.edu/~blei/kdd-tutorial.pdf</a:t>
              </a:r>
              <a:endParaRPr lang="en-US" sz="11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95483" y="5492660"/>
            <a:ext cx="6353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So our goal here is to </a:t>
            </a:r>
            <a:r>
              <a:rPr lang="en-US" b="1" dirty="0" smtClean="0"/>
              <a:t>infer  </a:t>
            </a:r>
            <a:r>
              <a:rPr lang="en-US" dirty="0" smtClean="0"/>
              <a:t>the hidden (latent) variables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.e</a:t>
            </a:r>
            <a:r>
              <a:rPr lang="en-US" dirty="0"/>
              <a:t>., compute their distribution conditioned on the </a:t>
            </a:r>
            <a:r>
              <a:rPr lang="en-US" dirty="0" smtClean="0"/>
              <a:t>documents:</a:t>
            </a:r>
            <a:endParaRPr lang="en-US" dirty="0"/>
          </a:p>
          <a:p>
            <a:r>
              <a:rPr lang="en-US" i="1" dirty="0" smtClean="0"/>
              <a:t>               p</a:t>
            </a:r>
            <a:r>
              <a:rPr lang="en-US" i="1" dirty="0"/>
              <a:t>(</a:t>
            </a:r>
            <a:r>
              <a:rPr lang="en-US" dirty="0"/>
              <a:t>topics, proportions, assignments |</a:t>
            </a:r>
            <a:r>
              <a:rPr lang="en-US" i="1" dirty="0"/>
              <a:t> </a:t>
            </a:r>
            <a:r>
              <a:rPr lang="en-US" dirty="0"/>
              <a:t>documents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0679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57697" y="0"/>
            <a:ext cx="8028607" cy="4525394"/>
            <a:chOff x="713868" y="196235"/>
            <a:chExt cx="7431953" cy="41716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179" y="196235"/>
              <a:ext cx="7147642" cy="417167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3868" y="2069281"/>
              <a:ext cx="568621" cy="425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β</a:t>
              </a:r>
              <a:r>
                <a:rPr lang="en-US" sz="2400" baseline="-25000" dirty="0" smtClean="0"/>
                <a:t>1:K</a:t>
              </a:r>
              <a:endParaRPr 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266" y="4488174"/>
                <a:ext cx="8997467" cy="2176395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  <a:defRPr/>
                </a:pP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Let K be the number of topics (distributions over words)              # β</a:t>
                </a:r>
                <a:r>
                  <a:rPr lang="en-U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1:K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 ~ Dir(η)</a:t>
                </a:r>
              </a:p>
              <a:p>
                <a:pPr marL="0" indent="0">
                  <a:buNone/>
                  <a:defRPr/>
                </a:pP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For each document d in corpus C:</a:t>
                </a:r>
              </a:p>
              <a:p>
                <a:pPr marL="0" indent="0">
                  <a:buNone/>
                  <a:defRPr/>
                </a:pPr>
                <a:r>
                  <a:rPr lang="en-US" sz="18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       Draw </a:t>
                </a:r>
                <a:r>
                  <a:rPr lang="en-US" sz="1800" dirty="0">
                    <a:latin typeface="Helvetica" charset="0"/>
                    <a:ea typeface="Helvetica" charset="0"/>
                    <a:cs typeface="Helvetica" charset="0"/>
                  </a:rPr>
                  <a:t>the 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topic proportion distribution θ</a:t>
                </a:r>
                <a:r>
                  <a:rPr lang="en-U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d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1800" dirty="0">
                    <a:latin typeface="Helvetica" charset="0"/>
                    <a:ea typeface="Helvetica" charset="0"/>
                    <a:cs typeface="Helvetica" charset="0"/>
                  </a:rPr>
                  <a:t>for 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document d       # θ</a:t>
                </a:r>
                <a:r>
                  <a:rPr lang="en-U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d 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~ </a:t>
                </a:r>
                <a:r>
                  <a:rPr lang="en-US" sz="1800" dirty="0">
                    <a:latin typeface="Helvetica" charset="0"/>
                    <a:ea typeface="Helvetica" charset="0"/>
                    <a:cs typeface="Helvetica" charset="0"/>
                  </a:rPr>
                  <a:t>Dir(α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)</a:t>
                </a:r>
              </a:p>
              <a:p>
                <a:pPr marL="0" indent="0">
                  <a:buNone/>
                  <a:defRPr/>
                </a:pP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        For each n = 1..N</a:t>
                </a:r>
                <a:r>
                  <a:rPr lang="en-U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d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:                                                                 # N</a:t>
                </a:r>
                <a:r>
                  <a:rPr lang="en-U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d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 = # words in d</a:t>
                </a:r>
              </a:p>
              <a:p>
                <a:pPr marL="0" indent="0">
                  <a:buNone/>
                  <a:defRPr/>
                </a:pPr>
                <a:r>
                  <a:rPr lang="en-US" sz="18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               Draw topic index z</a:t>
                </a:r>
                <a:r>
                  <a:rPr lang="en-U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d,n 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for the n</a:t>
                </a:r>
                <a:r>
                  <a:rPr lang="en-US" sz="1800" baseline="30000" dirty="0" smtClean="0">
                    <a:latin typeface="Helvetica" charset="0"/>
                    <a:ea typeface="Helvetica" charset="0"/>
                    <a:cs typeface="Helvetica" charset="0"/>
                  </a:rPr>
                  <a:t>th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 word of d from θ</a:t>
                </a:r>
                <a:r>
                  <a:rPr lang="en-U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d</a:t>
                </a:r>
                <a:r>
                  <a:rPr lang="en-US" sz="18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         # 1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charset="0"/>
                        <a:ea typeface="Helvetica" charset="0"/>
                        <a:cs typeface="Helvetica" charset="0"/>
                      </a:rPr>
                      <m:t>≤</m:t>
                    </m:r>
                  </m:oMath>
                </a14:m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  z</a:t>
                </a:r>
                <a:r>
                  <a:rPr lang="en-U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d,n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 charset="0"/>
                        <a:ea typeface="Helvetica" charset="0"/>
                        <a:cs typeface="Helvetica" charset="0"/>
                      </a:rPr>
                      <m:t>≤ </m:t>
                    </m:r>
                  </m:oMath>
                </a14:m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K </a:t>
                </a:r>
                <a:endParaRPr lang="is-IS" sz="1800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  <a:defRPr/>
                </a:pPr>
                <a:r>
                  <a:rPr lang="is-IS" sz="180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is-IS" sz="1800" dirty="0" smtClean="0">
                    <a:latin typeface="Helvetica" charset="0"/>
                    <a:ea typeface="Helvetica" charset="0"/>
                    <a:cs typeface="Helvetica" charset="0"/>
                  </a:rPr>
                  <a:t>               Draw word w</a:t>
                </a:r>
                <a:r>
                  <a:rPr lang="is-I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d,n</a:t>
                </a:r>
                <a:r>
                  <a:rPr lang="is-IS" sz="1800" dirty="0" smtClean="0">
                    <a:latin typeface="Helvetica" charset="0"/>
                    <a:ea typeface="Helvetica" charset="0"/>
                    <a:cs typeface="Helvetica" charset="0"/>
                  </a:rPr>
                  <a:t> from topic β[z</a:t>
                </a:r>
                <a:r>
                  <a:rPr lang="is-I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d,n</a:t>
                </a:r>
                <a:r>
                  <a:rPr lang="is-IS" sz="1800" dirty="0" smtClean="0">
                    <a:latin typeface="Helvetica" charset="0"/>
                    <a:ea typeface="Helvetica" charset="0"/>
                    <a:cs typeface="Helvetica" charset="0"/>
                  </a:rPr>
                  <a:t>]                                    # z</a:t>
                </a:r>
                <a:r>
                  <a:rPr lang="is-I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d,n</a:t>
                </a:r>
                <a:r>
                  <a:rPr lang="is-IS" sz="1800" dirty="0" smtClean="0">
                    <a:latin typeface="Helvetica" charset="0"/>
                    <a:ea typeface="Helvetica" charset="0"/>
                    <a:cs typeface="Helvetica" charset="0"/>
                  </a:rPr>
                  <a:t> indexes </a:t>
                </a:r>
                <a:r>
                  <a:rPr lang="en-US" sz="1800" dirty="0" smtClean="0">
                    <a:latin typeface="Helvetica" charset="0"/>
                    <a:ea typeface="Helvetica" charset="0"/>
                    <a:cs typeface="Helvetica" charset="0"/>
                  </a:rPr>
                  <a:t>β</a:t>
                </a:r>
                <a:r>
                  <a:rPr lang="en-US" sz="1800" baseline="-25000" dirty="0" smtClean="0">
                    <a:latin typeface="Helvetica" charset="0"/>
                    <a:ea typeface="Helvetica" charset="0"/>
                    <a:cs typeface="Helvetica" charset="0"/>
                  </a:rPr>
                  <a:t>1:K</a:t>
                </a:r>
                <a:endParaRPr lang="en-US" sz="1800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  <a:defRPr/>
                </a:pPr>
                <a:endParaRPr lang="en-US" sz="1600" dirty="0" smtClean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66" y="4488174"/>
                <a:ext cx="8997467" cy="2176395"/>
              </a:xfrm>
              <a:blipFill rotWithShape="0">
                <a:blip r:embed="rId3"/>
                <a:stretch>
                  <a:fillRect l="-405" t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0761785" y="66645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8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trike="sngStrike" dirty="0" smtClean="0"/>
                  <a:t>What is Topic Modeling?</a:t>
                </a:r>
              </a:p>
              <a:p>
                <a:endParaRPr lang="en-US" dirty="0" smtClean="0"/>
              </a:p>
              <a:p>
                <a:r>
                  <a:rPr lang="en-US" strike="sngStrike" dirty="0" smtClean="0"/>
                  <a:t>Parametric vs. Non-Parametric Models</a:t>
                </a:r>
              </a:p>
              <a:p>
                <a:endParaRPr lang="en-US" dirty="0" smtClean="0"/>
              </a:p>
              <a:p>
                <a:r>
                  <a:rPr lang="en-US" strike="sngStrike" dirty="0" smtClean="0"/>
                  <a:t>Latent </a:t>
                </a:r>
                <a:r>
                  <a:rPr lang="en-US" strike="sngStrike" dirty="0" err="1"/>
                  <a:t>Dirichlet</a:t>
                </a:r>
                <a:r>
                  <a:rPr lang="en-US" strike="sngStrike" dirty="0"/>
                  <a:t> </a:t>
                </a:r>
                <a:r>
                  <a:rPr lang="en-US" strike="sngStrike" dirty="0" smtClean="0"/>
                  <a:t>Allocation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Probabilistic Graphical Models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The Effect of the </a:t>
                </a:r>
                <a:r>
                  <a:rPr lang="en-US" dirty="0" err="1"/>
                  <a:t>Dirichlet</a:t>
                </a:r>
                <a:r>
                  <a:rPr lang="en-US" dirty="0"/>
                  <a:t> </a:t>
                </a:r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Dynamic LDA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Q&amp;A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  <a:blipFill rotWithShape="0">
                <a:blip r:embed="rId2"/>
                <a:stretch>
                  <a:fillRect l="-1231" t="-234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4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Probabilistic Graphical Models</a:t>
            </a:r>
            <a:endParaRPr lang="en-US" dirty="0"/>
          </a:p>
        </p:txBody>
      </p:sp>
      <p:pic>
        <p:nvPicPr>
          <p:cNvPr id="4" name="Picture 3" descr="graphical_models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5" y="1417638"/>
            <a:ext cx="7747170" cy="4931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604084"/>
            <a:ext cx="40318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Graphic courtesy </a:t>
            </a:r>
            <a:r>
              <a:rPr lang="en-US" sz="1050" dirty="0" smtClean="0">
                <a:hlinkClick r:id="rId3"/>
              </a:rPr>
              <a:t>https://www.cs.princeton.edu/~blei/kdd-tutorial.pdf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1123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55" y="274638"/>
            <a:ext cx="831809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Probabilistic </a:t>
            </a:r>
            <a:r>
              <a:rPr lang="en-US" dirty="0" smtClean="0"/>
              <a:t> Graphical Models, Cont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40318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Graphic courtesy </a:t>
            </a:r>
            <a:r>
              <a:rPr lang="en-US" sz="1050" dirty="0" smtClean="0">
                <a:hlinkClick r:id="rId2"/>
              </a:rPr>
              <a:t>https://www.cs.princeton.edu/~blei/kdd-tutorial.pdf</a:t>
            </a:r>
            <a:endParaRPr lang="en-US" sz="1050" dirty="0"/>
          </a:p>
        </p:txBody>
      </p:sp>
      <p:pic>
        <p:nvPicPr>
          <p:cNvPr id="3" name="Picture 2" descr="graphical_models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0" y="1498598"/>
            <a:ext cx="7578020" cy="48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8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5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LDA Graphical Model</a:t>
            </a:r>
            <a:br>
              <a:rPr lang="en-US" dirty="0" smtClean="0"/>
            </a:br>
            <a:r>
              <a:rPr lang="en-US" sz="2700" dirty="0" smtClean="0"/>
              <a:t>(based on the generative model)</a:t>
            </a:r>
            <a:endParaRPr lang="en-US" sz="2700" dirty="0"/>
          </a:p>
        </p:txBody>
      </p:sp>
      <p:pic>
        <p:nvPicPr>
          <p:cNvPr id="4" name="Picture 3" descr="graphical_models_di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2" y="1223586"/>
            <a:ext cx="8296896" cy="5322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88209"/>
            <a:ext cx="40318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Graphic courtesy </a:t>
            </a:r>
            <a:r>
              <a:rPr lang="en-US" sz="1050" dirty="0" smtClean="0">
                <a:hlinkClick r:id="rId3"/>
              </a:rPr>
              <a:t>https://www.cs.princeton.edu/~blei/kdd-tutorial.pdf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0278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Graphical Model Details</a:t>
            </a:r>
            <a:endParaRPr lang="en-US" dirty="0"/>
          </a:p>
        </p:txBody>
      </p:sp>
      <p:pic>
        <p:nvPicPr>
          <p:cNvPr id="4" name="Picture 3" descr="lda_graph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56" y="1835945"/>
            <a:ext cx="7571289" cy="48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2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0974"/>
            <a:ext cx="8686800" cy="1024669"/>
          </a:xfrm>
        </p:spPr>
        <p:txBody>
          <a:bodyPr>
            <a:noAutofit/>
          </a:bodyPr>
          <a:lstStyle/>
          <a:p>
            <a:r>
              <a:rPr lang="en-US" sz="3600" dirty="0" smtClean="0"/>
              <a:t>Aside: A Couple of Aspects Of Our Challenge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5644"/>
            <a:ext cx="8229600" cy="5568345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The current </a:t>
            </a:r>
            <a:r>
              <a:rPr lang="en-US" sz="2600" i="1" dirty="0"/>
              <a:t>distance</a:t>
            </a:r>
            <a:r>
              <a:rPr lang="en-US" sz="2600" dirty="0"/>
              <a:t> between theory and practice in Machine Learning </a:t>
            </a:r>
            <a:r>
              <a:rPr lang="en-US" sz="2600" dirty="0" smtClean="0"/>
              <a:t>is effectively zero</a:t>
            </a:r>
            <a:endParaRPr lang="en-US" sz="2600" dirty="0"/>
          </a:p>
          <a:p>
            <a:endParaRPr lang="en-US" sz="1600" dirty="0" smtClean="0"/>
          </a:p>
          <a:p>
            <a:r>
              <a:rPr lang="en-US" sz="1800" dirty="0" smtClean="0"/>
              <a:t>What does this mean?</a:t>
            </a:r>
          </a:p>
          <a:p>
            <a:endParaRPr lang="en-US" sz="1800" dirty="0" smtClean="0"/>
          </a:p>
          <a:p>
            <a:r>
              <a:rPr lang="en-US" sz="1800" dirty="0" smtClean="0"/>
              <a:t>Consider “sequence to sequence learning”</a:t>
            </a:r>
          </a:p>
          <a:p>
            <a:pPr lvl="1"/>
            <a:r>
              <a:rPr lang="en-US" sz="1600" dirty="0" smtClean="0">
                <a:hlinkClick r:id="rId2"/>
              </a:rPr>
              <a:t>https://arxiv.org/pdf/1409.3215v3.pdf</a:t>
            </a:r>
            <a:endParaRPr lang="en-US" sz="1600" dirty="0" smtClean="0"/>
          </a:p>
          <a:p>
            <a:pPr lvl="1"/>
            <a:r>
              <a:rPr lang="en-US" sz="1600" dirty="0" smtClean="0"/>
              <a:t>Plus “thought vectors”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Elapsed time from NIPS paper to Google Smart Reply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?</a:t>
            </a:r>
          </a:p>
          <a:p>
            <a:pPr lvl="1"/>
            <a:r>
              <a:rPr lang="en-US" sz="1600" dirty="0" smtClean="0"/>
              <a:t>A little over one year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This means that the latest theory is being rapidly deployed in product</a:t>
            </a:r>
          </a:p>
          <a:p>
            <a:pPr lvl="1"/>
            <a:r>
              <a:rPr lang="en-US" sz="1600" dirty="0" smtClean="0"/>
              <a:t>The best ML theory folks are also the ML best coders</a:t>
            </a:r>
          </a:p>
          <a:p>
            <a:pPr lvl="1"/>
            <a:r>
              <a:rPr lang="en-US" sz="1600" dirty="0" smtClean="0"/>
              <a:t>And the field is moving at an astounding rate</a:t>
            </a:r>
          </a:p>
          <a:p>
            <a:pPr lvl="1"/>
            <a:r>
              <a:rPr lang="en-US" sz="1600" dirty="0" smtClean="0"/>
              <a:t>e.g., </a:t>
            </a:r>
            <a:r>
              <a:rPr lang="en-US" sz="1600" dirty="0" smtClean="0">
                <a:hlinkClick r:id="rId3"/>
              </a:rPr>
              <a:t>https://github.com/LeavesBreathe/tensorflow_with_latest_papers</a:t>
            </a:r>
            <a:endParaRPr lang="en-US" sz="1600" dirty="0" smtClean="0"/>
          </a:p>
          <a:p>
            <a:endParaRPr lang="en-US" sz="1800" dirty="0" smtClean="0"/>
          </a:p>
          <a:p>
            <a:r>
              <a:rPr lang="en-US" sz="1800" dirty="0" smtClean="0"/>
              <a:t>Which not surprisingly means that achieving SOA ML results requires deep understanding of both theory and practice</a:t>
            </a:r>
          </a:p>
          <a:p>
            <a:endParaRPr lang="en-US" sz="1800" dirty="0" smtClean="0"/>
          </a:p>
          <a:p>
            <a:r>
              <a:rPr lang="en-US" sz="1800" dirty="0" smtClean="0"/>
              <a:t>This presents a challenge (skills mismatch) for the networking field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587031"/>
            <a:ext cx="55771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1 </a:t>
            </a:r>
            <a:r>
              <a:rPr lang="en-US" sz="1050" smtClean="0">
                <a:hlinkClick r:id="rId4"/>
              </a:rPr>
              <a:t> https://gmail.googleblog.com/2016/03/smart-reply-comes-to-inbox-by-gmail-on-the-web.html </a:t>
            </a:r>
            <a:r>
              <a:rPr lang="en-US" sz="1050" smtClean="0"/>
              <a:t> </a:t>
            </a:r>
            <a:endParaRPr lang="en-US" sz="10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6" y="1853496"/>
            <a:ext cx="2001553" cy="32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3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LDA Joint Distribution?</a:t>
            </a:r>
            <a:endParaRPr lang="en-US" dirty="0"/>
          </a:p>
        </p:txBody>
      </p:sp>
      <p:pic>
        <p:nvPicPr>
          <p:cNvPr id="4" name="Picture 3" descr="lda_graphical_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7" y="1417637"/>
            <a:ext cx="8447687" cy="514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63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Why does w</a:t>
            </a:r>
            <a:r>
              <a:rPr lang="en-US" sz="4000" baseline="-25000" dirty="0" smtClean="0"/>
              <a:t>d,n</a:t>
            </a:r>
            <a:r>
              <a:rPr lang="en-US" sz="4000" dirty="0" smtClean="0"/>
              <a:t> depend on z</a:t>
            </a:r>
            <a:r>
              <a:rPr lang="en-US" sz="4000" baseline="-25000" dirty="0" smtClean="0"/>
              <a:t>d,n</a:t>
            </a:r>
            <a:r>
              <a:rPr lang="en-US" sz="4000" dirty="0" smtClean="0"/>
              <a:t> and β?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762213" y="3103398"/>
          <a:ext cx="2400300" cy="259588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342900"/>
                <a:gridCol w="342900"/>
                <a:gridCol w="342900"/>
                <a:gridCol w="342900"/>
                <a:gridCol w="342900"/>
                <a:gridCol w="342900"/>
                <a:gridCol w="3429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847768" y="1913351"/>
            <a:ext cx="26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i="1" dirty="0" smtClean="0"/>
              <a:t>K</a:t>
            </a:r>
            <a:endParaRPr lang="en-US" sz="2000" i="1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1405" y="4156938"/>
            <a:ext cx="267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i="1" dirty="0" smtClean="0"/>
              <a:t>V</a:t>
            </a:r>
            <a:endParaRPr lang="en-US" sz="2000" i="1" baseline="-25000" dirty="0"/>
          </a:p>
        </p:txBody>
      </p:sp>
      <p:sp>
        <p:nvSpPr>
          <p:cNvPr id="22" name="Right Brace 21"/>
          <p:cNvSpPr/>
          <p:nvPr/>
        </p:nvSpPr>
        <p:spPr>
          <a:xfrm rot="16200000">
            <a:off x="1724312" y="1380177"/>
            <a:ext cx="508000" cy="23792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Brace 22"/>
          <p:cNvSpPr/>
          <p:nvPr/>
        </p:nvSpPr>
        <p:spPr>
          <a:xfrm rot="10800000">
            <a:off x="325255" y="3092012"/>
            <a:ext cx="382724" cy="25302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0374" y="5749877"/>
            <a:ext cx="21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1151" y="5749877"/>
            <a:ext cx="21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88159" y="5749877"/>
            <a:ext cx="21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67554" y="5749877"/>
            <a:ext cx="21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46214" y="5749877"/>
            <a:ext cx="576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…….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84253" y="5749877"/>
            <a:ext cx="211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97886" y="3809596"/>
            <a:ext cx="11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i="1" dirty="0"/>
              <a:t>W</a:t>
            </a:r>
            <a:r>
              <a:rPr lang="en-US" sz="2000" i="1" baseline="-25000" dirty="0" smtClean="0"/>
              <a:t>d,n</a:t>
            </a:r>
            <a:endParaRPr lang="en-US" sz="2000" i="1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2466572" y="2646661"/>
            <a:ext cx="73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i="1" dirty="0" smtClean="0"/>
              <a:t>Z</a:t>
            </a:r>
            <a:r>
              <a:rPr lang="en-US" sz="2000" i="1" baseline="-25000" dirty="0" smtClean="0"/>
              <a:t>d,n</a:t>
            </a:r>
            <a:endParaRPr lang="en-US" sz="2000" i="1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4633056" y="1432596"/>
            <a:ext cx="413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  <a:r>
              <a:rPr lang="en-US" sz="3600" dirty="0" smtClean="0"/>
              <a:t>olumns are the β</a:t>
            </a:r>
            <a:r>
              <a:rPr lang="en-US" sz="3600" baseline="-25000" dirty="0" smtClean="0"/>
              <a:t>k</a:t>
            </a:r>
            <a:r>
              <a:rPr lang="en-US" sz="3600" dirty="0" smtClean="0"/>
              <a:t>s</a:t>
            </a:r>
            <a:endParaRPr lang="en-US" sz="36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950086" y="1894252"/>
            <a:ext cx="1682970" cy="83841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3465" y="1299422"/>
            <a:ext cx="2770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V x K Topic Matrix</a:t>
            </a:r>
            <a:endParaRPr lang="en-US" sz="2800" u="sng" dirty="0"/>
          </a:p>
        </p:txBody>
      </p:sp>
      <p:sp>
        <p:nvSpPr>
          <p:cNvPr id="33" name="TextBox 32"/>
          <p:cNvSpPr txBox="1"/>
          <p:nvPr/>
        </p:nvSpPr>
        <p:spPr>
          <a:xfrm>
            <a:off x="3978807" y="2898511"/>
            <a:ext cx="5017709" cy="2800767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                   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-- number of topics</a:t>
            </a:r>
            <a:endParaRPr lang="en-US" sz="1400" baseline="-25000" dirty="0" smtClean="0"/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-- number of words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the vocabulary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VxK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-- topic matrix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d,n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--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index of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topic which W</a:t>
            </a:r>
            <a:r>
              <a:rPr lang="en-US" sz="1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d,n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comes from</a:t>
            </a:r>
            <a:endParaRPr lang="en-US" sz="1400" baseline="-25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d,n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-- the n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word in the d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document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TM[W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d,n,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d,n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]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-- the probability of W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d,n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, β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[w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d,n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] (k = z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d,n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947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A7FC-2BAF-46CA-9C8E-FA8F8C54F18E}" type="slidenum">
              <a:rPr lang="en-US" smtClean="0"/>
              <a:t>92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5449" y="178437"/>
            <a:ext cx="789310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Now, What Exactly is the Dirichlet Distribution</a:t>
            </a:r>
          </a:p>
          <a:p>
            <a:pPr algn="ctr"/>
            <a:r>
              <a:rPr lang="en-US" sz="2000" dirty="0" smtClean="0"/>
              <a:t>(and why are we using it?)</a:t>
            </a:r>
            <a:endParaRPr lang="en-US" sz="2000" dirty="0"/>
          </a:p>
        </p:txBody>
      </p:sp>
      <p:pic>
        <p:nvPicPr>
          <p:cNvPr id="7" name="Picture 6" descr="dir_equ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2" y="1284096"/>
            <a:ext cx="6899668" cy="17614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638681" y="3397488"/>
            <a:ext cx="786663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The </a:t>
            </a:r>
            <a:r>
              <a:rPr lang="en-US" sz="1400" dirty="0" err="1" smtClean="0"/>
              <a:t>Dirichlet</a:t>
            </a:r>
            <a:r>
              <a:rPr lang="en-US" sz="1400" dirty="0" smtClean="0"/>
              <a:t> is a “dice factory”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Multivariate equivalent of the Beta distribution (“coin factory”)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Parameters α determine the form of the prior</a:t>
            </a:r>
          </a:p>
          <a:p>
            <a:pPr marL="742950" lvl="1" indent="-285750">
              <a:buFont typeface="Arial"/>
              <a:buChar char="•"/>
            </a:pP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The </a:t>
            </a:r>
            <a:r>
              <a:rPr lang="en-US" sz="1400" dirty="0" err="1"/>
              <a:t>Dirichlet</a:t>
            </a:r>
            <a:r>
              <a:rPr lang="en-US" sz="1400" dirty="0"/>
              <a:t> </a:t>
            </a:r>
            <a:r>
              <a:rPr lang="en-US" sz="1400" dirty="0" smtClean="0"/>
              <a:t>is defined over the (k-1) simplex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The k non-negative arguments which sum to one</a:t>
            </a:r>
          </a:p>
          <a:p>
            <a:pPr marL="742950" lvl="1" indent="-285750">
              <a:buFont typeface="Arial"/>
              <a:buChar char="•"/>
            </a:pP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The </a:t>
            </a:r>
            <a:r>
              <a:rPr lang="en-US" sz="1400" dirty="0" err="1" smtClean="0"/>
              <a:t>Dirichlet</a:t>
            </a:r>
            <a:r>
              <a:rPr lang="en-US" sz="1400" dirty="0" smtClean="0"/>
              <a:t> is the </a:t>
            </a:r>
            <a:r>
              <a:rPr lang="en-US" sz="1400" b="1" i="1" dirty="0" smtClean="0"/>
              <a:t>conjugate prior </a:t>
            </a:r>
            <a:r>
              <a:rPr lang="en-US" sz="1400" dirty="0" smtClean="0"/>
              <a:t>to the multinomial distribution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If </a:t>
            </a:r>
            <a:r>
              <a:rPr lang="en-US" sz="1400" dirty="0"/>
              <a:t>the likelihood has conjugate prior P then the posterior has the same form as </a:t>
            </a:r>
            <a:r>
              <a:rPr lang="en-US" sz="1400" dirty="0" smtClean="0"/>
              <a:t>P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If we have a conjugate prior we know the (closed) form of the posterior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So in this case the posterior </a:t>
            </a:r>
            <a:r>
              <a:rPr lang="en-US" sz="1400" dirty="0"/>
              <a:t>is also a </a:t>
            </a:r>
            <a:r>
              <a:rPr lang="en-US" sz="1400" dirty="0" err="1" smtClean="0"/>
              <a:t>Dirichlet</a:t>
            </a:r>
            <a:endParaRPr lang="en-US" sz="1400" dirty="0" smtClean="0"/>
          </a:p>
          <a:p>
            <a:pPr marL="742950" lvl="1" indent="-285750">
              <a:buFont typeface="Arial"/>
              <a:buChar char="•"/>
            </a:pP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The parameter α controls the mean shape and sparsity of θ</a:t>
            </a:r>
          </a:p>
          <a:p>
            <a:pPr marL="285750" indent="-285750">
              <a:buFont typeface="Arial"/>
              <a:buChar char="•"/>
            </a:pP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In LDA the </a:t>
            </a:r>
            <a:r>
              <a:rPr lang="en-US" sz="1400" dirty="0"/>
              <a:t>topics are a V-dimensional </a:t>
            </a:r>
            <a:r>
              <a:rPr lang="en-US" sz="1400" dirty="0" err="1" smtClean="0"/>
              <a:t>Dirichlet</a:t>
            </a:r>
            <a:r>
              <a:rPr lang="en-US" sz="1400" dirty="0"/>
              <a:t> </a:t>
            </a:r>
            <a:r>
              <a:rPr lang="en-US" sz="1400" dirty="0" smtClean="0"/>
              <a:t>and the topic proportions are a K-dimensional </a:t>
            </a:r>
            <a:r>
              <a:rPr lang="en-US" sz="1400" dirty="0" err="1" smtClean="0"/>
              <a:t>Dirichlet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572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4900" dirty="0" smtClean="0"/>
              <a:t>Simplex?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>
                <a:latin typeface="+mn-lt"/>
              </a:rPr>
              <a:t>(space of non-negative vectors which sum to one)</a:t>
            </a:r>
            <a:endParaRPr lang="en-US" sz="2700" dirty="0">
              <a:latin typeface="+mn-lt"/>
            </a:endParaRPr>
          </a:p>
        </p:txBody>
      </p:sp>
      <p:pic>
        <p:nvPicPr>
          <p:cNvPr id="7" name="Picture 6" descr="word+topic_simpl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" y="1826523"/>
            <a:ext cx="8705088" cy="44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7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11" y="0"/>
            <a:ext cx="8229600" cy="897775"/>
          </a:xfrm>
        </p:spPr>
        <p:txBody>
          <a:bodyPr/>
          <a:lstStyle/>
          <a:p>
            <a:r>
              <a:rPr lang="en-US" dirty="0" smtClean="0"/>
              <a:t>Aside: Conjugate Priors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88" y="1055716"/>
            <a:ext cx="6151047" cy="41564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35891" y="5370118"/>
                <a:ext cx="850284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Notes/Issues:</a:t>
                </a: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1600" dirty="0" smtClean="0"/>
                  <a:t>Conjugate Prior: If </a:t>
                </a:r>
                <a:r>
                  <a:rPr lang="en-US" sz="1600" dirty="0"/>
                  <a:t>the likelihood has conjugate prior P </a:t>
                </a:r>
                <a:r>
                  <a:rPr lang="en-US" sz="1600" dirty="0" smtClean="0"/>
                  <a:t>then </a:t>
                </a:r>
                <a:r>
                  <a:rPr lang="en-US" sz="1600" dirty="0"/>
                  <a:t>the posterior </a:t>
                </a:r>
                <a:r>
                  <a:rPr lang="en-US" sz="1600" dirty="0" smtClean="0"/>
                  <a:t>has the same </a:t>
                </a:r>
                <a:r>
                  <a:rPr lang="en-US" sz="1600" dirty="0"/>
                  <a:t>form </a:t>
                </a:r>
                <a:r>
                  <a:rPr lang="en-US" sz="1600" dirty="0" smtClean="0"/>
                  <a:t>as P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 smtClean="0"/>
                  <a:t>The conjugate prior might not correctly reflect our uncertainty about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endParaRPr lang="en-US" sz="1600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/>
                  <a:t>N</a:t>
                </a:r>
                <a:r>
                  <a:rPr lang="en-US" sz="1600" dirty="0" smtClean="0"/>
                  <a:t>on-conjugate priors are typically not available in analytic (closed) form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600" dirty="0" smtClean="0"/>
                  <a:t>It is difficult to quantify our uncertainty about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1600" dirty="0" smtClean="0"/>
                  <a:t> in the form of a particular distribution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91" y="5370118"/>
                <a:ext cx="8502841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358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0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trike="sngStrike" dirty="0" smtClean="0"/>
                  <a:t>What is Topic Modeling?</a:t>
                </a:r>
              </a:p>
              <a:p>
                <a:endParaRPr lang="en-US" dirty="0" smtClean="0"/>
              </a:p>
              <a:p>
                <a:r>
                  <a:rPr lang="en-US" strike="sngStrike" dirty="0" smtClean="0"/>
                  <a:t>Parametric vs. Non-Parametric Models</a:t>
                </a:r>
              </a:p>
              <a:p>
                <a:endParaRPr lang="en-US" dirty="0" smtClean="0"/>
              </a:p>
              <a:p>
                <a:r>
                  <a:rPr lang="en-US" strike="sngStrike" dirty="0" smtClean="0"/>
                  <a:t>Latent </a:t>
                </a:r>
                <a:r>
                  <a:rPr lang="en-US" strike="sngStrike" dirty="0" err="1"/>
                  <a:t>Dirichlet</a:t>
                </a:r>
                <a:r>
                  <a:rPr lang="en-US" strike="sngStrike" dirty="0"/>
                  <a:t> </a:t>
                </a:r>
                <a:r>
                  <a:rPr lang="en-US" strike="sngStrike" dirty="0" smtClean="0"/>
                  <a:t>Allocation</a:t>
                </a:r>
              </a:p>
              <a:p>
                <a:endParaRPr lang="en-US" dirty="0" smtClean="0"/>
              </a:p>
              <a:p>
                <a:r>
                  <a:rPr lang="en-US" strike="sngStrike" dirty="0" smtClean="0"/>
                  <a:t>Probabilistic Graphical Models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The Effect of the </a:t>
                </a:r>
                <a:r>
                  <a:rPr lang="en-US" dirty="0" err="1"/>
                  <a:t>Dirichlet</a:t>
                </a:r>
                <a:r>
                  <a:rPr lang="en-US" dirty="0"/>
                  <a:t> </a:t>
                </a:r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Dynamic LDA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68361"/>
                <a:ext cx="8421329" cy="5456903"/>
              </a:xfrm>
              <a:blipFill rotWithShape="0">
                <a:blip r:embed="rId2"/>
                <a:stretch>
                  <a:fillRect l="-1448" t="-2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51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arying_alph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2" y="1573409"/>
            <a:ext cx="8541435" cy="5517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1420" y="294968"/>
                <a:ext cx="8221161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The Effect of the </a:t>
                </a:r>
                <a:r>
                  <a:rPr lang="en-US" sz="4000" dirty="0" err="1"/>
                  <a:t>Dirichlet</a:t>
                </a:r>
                <a:r>
                  <a:rPr lang="en-US" sz="4000" dirty="0"/>
                  <a:t> parameter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sz="4000" dirty="0"/>
              </a:p>
              <a:p>
                <a:pPr algn="ctr"/>
                <a:r>
                  <a:rPr lang="en-US" sz="2800" dirty="0" smtClean="0"/>
                  <a:t>Generalizing the Idea of Co-Occurrence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20" y="294968"/>
                <a:ext cx="8221161" cy="1138773"/>
              </a:xfrm>
              <a:prstGeom prst="rect">
                <a:avLst/>
              </a:prstGeom>
              <a:blipFill rotWithShape="0">
                <a:blip r:embed="rId3"/>
                <a:stretch>
                  <a:fillRect l="-2671" t="-9626" b="-14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6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22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α = 1</a:t>
            </a:r>
            <a:endParaRPr lang="en-US" dirty="0"/>
          </a:p>
        </p:txBody>
      </p:sp>
      <p:pic>
        <p:nvPicPr>
          <p:cNvPr id="4" name="Picture 3" descr="alpha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21" y="1524000"/>
            <a:ext cx="7124958" cy="49313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8100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Graphic courtesy </a:t>
            </a:r>
            <a:r>
              <a:rPr lang="en-US" sz="1050" dirty="0">
                <a:hlinkClick r:id="rId3"/>
              </a:rPr>
              <a:t>https://www.cs.princeton.edu/~blei/kdd-tutorial.pdf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0904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α </a:t>
            </a:r>
            <a:r>
              <a:rPr lang="en-US" dirty="0"/>
              <a:t>= </a:t>
            </a:r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5" name="Picture 4" descr="alpha_0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447800"/>
            <a:ext cx="6908800" cy="48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α </a:t>
            </a:r>
            <a:r>
              <a:rPr lang="en-US" dirty="0"/>
              <a:t>= </a:t>
            </a:r>
            <a:r>
              <a:rPr lang="en-US" dirty="0" smtClean="0"/>
              <a:t>0.001</a:t>
            </a:r>
            <a:endParaRPr lang="en-US" dirty="0"/>
          </a:p>
        </p:txBody>
      </p:sp>
      <p:pic>
        <p:nvPicPr>
          <p:cNvPr id="5" name="Picture 4" descr="alpha.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24" y="1736225"/>
            <a:ext cx="6881552" cy="4821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478" y="6488668"/>
            <a:ext cx="487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Essentially a mixture model (one topic/document)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9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285750" indent="-285750">
          <a:buFont typeface="Arial" charset="0"/>
          <a:buChar char="•"/>
          <a:defRPr sz="1500"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5717</TotalTime>
  <Words>6467</Words>
  <Application>Microsoft Macintosh PowerPoint</Application>
  <PresentationFormat>On-screen Show (4:3)</PresentationFormat>
  <Paragraphs>1357</Paragraphs>
  <Slides>152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152</vt:i4>
      </vt:variant>
    </vt:vector>
  </HeadingPairs>
  <TitlesOfParts>
    <vt:vector size="170" baseType="lpstr">
      <vt:lpstr>Arial</vt:lpstr>
      <vt:lpstr>Arial Black</vt:lpstr>
      <vt:lpstr>Calibri</vt:lpstr>
      <vt:lpstr>Cambria Math</vt:lpstr>
      <vt:lpstr>Dual 400</vt:lpstr>
      <vt:lpstr>Helvetica</vt:lpstr>
      <vt:lpstr>Lucida Sans</vt:lpstr>
      <vt:lpstr>Mangal</vt:lpstr>
      <vt:lpstr>ＭＳ Ｐゴシック</vt:lpstr>
      <vt:lpstr>Times New Roman</vt:lpstr>
      <vt:lpstr>Wingdings</vt:lpstr>
      <vt:lpstr>굴림</vt:lpstr>
      <vt:lpstr>맑은 고딕</vt:lpstr>
      <vt:lpstr>宋体</vt:lpstr>
      <vt:lpstr>Office Theme</vt:lpstr>
      <vt:lpstr>1_Office Theme</vt:lpstr>
      <vt:lpstr>Equation</vt:lpstr>
      <vt:lpstr>Microsoft Draw</vt:lpstr>
      <vt:lpstr> Introduction To Machine Learning Selected Topics  </vt:lpstr>
      <vt:lpstr>PowerPoint Presentation</vt:lpstr>
      <vt:lpstr>PowerPoint Presentation</vt:lpstr>
      <vt:lpstr>However…</vt:lpstr>
      <vt:lpstr>Agenda</vt:lpstr>
      <vt:lpstr>Who Am I?</vt:lpstr>
      <vt:lpstr>PowerPoint Presentation</vt:lpstr>
      <vt:lpstr>PowerPoint Presentation</vt:lpstr>
      <vt:lpstr>Aside: A Couple of Aspects Of Our Challenge </vt:lpstr>
      <vt:lpstr>Another Aspect Of Our Challenge</vt:lpstr>
      <vt:lpstr>PowerPoint Presentation</vt:lpstr>
      <vt:lpstr>Agenda</vt:lpstr>
      <vt:lpstr>First, What is Machine Learning?</vt:lpstr>
      <vt:lpstr>PowerPoint Presentation</vt:lpstr>
      <vt:lpstr>So When Would We Use Machine Learning? </vt:lpstr>
      <vt:lpstr>Why Machine Learning is Hard?</vt:lpstr>
      <vt:lpstr>Why Machine Learning Is Hard, Redux What is a “2”?</vt:lpstr>
      <vt:lpstr>BTW, How Hard Is It These Days To Write Code That Recognizes Handwritten Digits?</vt:lpstr>
      <vt:lpstr>One Way To Learn To Recognize MNIST: Use An Autoencoder Special Kind of Neural Network</vt:lpstr>
      <vt:lpstr>Another Way To Look At This Minimizing Reconstruction Error During Training</vt:lpstr>
      <vt:lpstr>But First: What Does A Single Neuron Do?</vt:lpstr>
      <vt:lpstr>All Cool, But How Does The  Autoencoder Actually Work?</vt:lpstr>
      <vt:lpstr>How Hard To Code This Up In Tensorflow?</vt:lpstr>
      <vt:lpstr>Autoencoder Output</vt:lpstr>
      <vt:lpstr>What Is Really Going On Here? (Manifold Hypothesis)</vt:lpstr>
      <vt:lpstr>Many Beautiful Mysteries Remain</vt:lpstr>
      <vt:lpstr>So What Kind of Problems Can We Solve With Machine Learning? </vt:lpstr>
      <vt:lpstr>Note that ML is a form of Induction (Supervised Learning Setting)</vt:lpstr>
      <vt:lpstr>BTW, How Can Machine Learning  Possibly Work?</vt:lpstr>
      <vt:lpstr>Why ML Is Hard The Curse Of Dimensionality</vt:lpstr>
      <vt:lpstr>So What Is Smoothness?</vt:lpstr>
      <vt:lpstr>Smoothness, basically…</vt:lpstr>
      <vt:lpstr>Manifold Hypothesis</vt:lpstr>
      <vt:lpstr>Another View: Manifolds and Classes</vt:lpstr>
      <vt:lpstr>Ok, Great. What Then Is Learning?</vt:lpstr>
      <vt:lpstr>Supervised Learning</vt:lpstr>
      <vt:lpstr>Unsupervised Learning</vt:lpstr>
      <vt:lpstr>Agenda</vt:lpstr>
      <vt:lpstr>What is all the ML Excitement About?  ML Applications You Likely Interact with Everyday</vt:lpstr>
      <vt:lpstr>For example</vt:lpstr>
      <vt:lpstr>5G Networks</vt:lpstr>
      <vt:lpstr>PowerPoint Presentation</vt:lpstr>
      <vt:lpstr>Lip Reading?</vt:lpstr>
      <vt:lpstr>Real-Time Language Translation</vt:lpstr>
      <vt:lpstr>One More</vt:lpstr>
      <vt:lpstr>PowerPoint Presentation</vt:lpstr>
      <vt:lpstr>BTW, What Kinds of Custom H/W?</vt:lpstr>
      <vt:lpstr>What Kinds of Custom H/W, cont Google TPU</vt:lpstr>
      <vt:lpstr>What Kinds of Custom H/W, cont</vt:lpstr>
      <vt:lpstr>Ok, We Know That Machines Are Getting Smarter, But Where Does Knowledge Come From?</vt:lpstr>
      <vt:lpstr>How Can Machines Discover New Knowledge?</vt:lpstr>
      <vt:lpstr>Agenda</vt:lpstr>
      <vt:lpstr>Integrated Approaches Bringing Rigor to ML for Networking</vt:lpstr>
      <vt:lpstr>So What Kinds of Use Might We Work on With PSNC?</vt:lpstr>
      <vt:lpstr>BTW, Anomaly Detection: What and Why</vt:lpstr>
      <vt:lpstr>So What are Anomalies?</vt:lpstr>
      <vt:lpstr>Basic Idea Behind Anomaly Detection</vt:lpstr>
      <vt:lpstr>Simple Example</vt:lpstr>
      <vt:lpstr>Anomaly Detection Schemes </vt:lpstr>
      <vt:lpstr>3 Main Types of Anomaly</vt:lpstr>
      <vt:lpstr>Point Anomalies</vt:lpstr>
      <vt:lpstr>Contextual Anomalies</vt:lpstr>
      <vt:lpstr>Collective Anomalies</vt:lpstr>
      <vt:lpstr>Key Challenges  for Anomaly Detection Algorithms</vt:lpstr>
      <vt:lpstr>Machine Learning Approaches</vt:lpstr>
      <vt:lpstr>Example:  Using Flow Data for Anomaly Detection</vt:lpstr>
      <vt:lpstr>Another Visualization (same data)</vt:lpstr>
      <vt:lpstr>What is Really Happening Here?</vt:lpstr>
      <vt:lpstr>Agenda</vt:lpstr>
      <vt:lpstr>Histograms</vt:lpstr>
      <vt:lpstr>Overview: Latent Dirichlet Allocation (LDA)</vt:lpstr>
      <vt:lpstr>Sub-agenda: Topic Modeling and LDA</vt:lpstr>
      <vt:lpstr>PowerPoint Presentation</vt:lpstr>
      <vt:lpstr>PowerPoint Presentation</vt:lpstr>
      <vt:lpstr>PowerPoint Presentation</vt:lpstr>
      <vt:lpstr>Agenda</vt:lpstr>
      <vt:lpstr>Parametric vs. Non-parametric Models</vt:lpstr>
      <vt:lpstr>Non-Parametric Models</vt:lpstr>
      <vt:lpstr>Agenda</vt:lpstr>
      <vt:lpstr>Latent Dirichlet Allocation (LDA)</vt:lpstr>
      <vt:lpstr>LDA Basic Intuition http://ai.stanford.edu/~ang/papers/nips01-lda.pdf</vt:lpstr>
      <vt:lpstr>LDA Generative Model Hallucinate that the observed data were generated this way</vt:lpstr>
      <vt:lpstr>BTW, What Do We Actually Observe?</vt:lpstr>
      <vt:lpstr>PowerPoint Presentation</vt:lpstr>
      <vt:lpstr>Agenda</vt:lpstr>
      <vt:lpstr>Probabilistic Graphical Models</vt:lpstr>
      <vt:lpstr>Probabilistic  Graphical Models, Cont</vt:lpstr>
      <vt:lpstr>LDA Graphical Model (based on the generative model)</vt:lpstr>
      <vt:lpstr>LDA Graphical Model Details</vt:lpstr>
      <vt:lpstr>What is the LDA Joint Distribution?</vt:lpstr>
      <vt:lpstr>Why does wd,n depend on zd,n and β? </vt:lpstr>
      <vt:lpstr>PowerPoint Presentation</vt:lpstr>
      <vt:lpstr>Simplex? (space of non-negative vectors which sum to one)</vt:lpstr>
      <vt:lpstr>Aside: Conjugate Priors</vt:lpstr>
      <vt:lpstr>Agenda</vt:lpstr>
      <vt:lpstr>PowerPoint Presentation</vt:lpstr>
      <vt:lpstr>α = 1</vt:lpstr>
      <vt:lpstr>α = 0.1</vt:lpstr>
      <vt:lpstr>α = 0.001</vt:lpstr>
      <vt:lpstr>α = 10</vt:lpstr>
      <vt:lpstr>α = 100</vt:lpstr>
      <vt:lpstr>Ok, but we need the Posterior</vt:lpstr>
      <vt:lpstr>Approximate Inference</vt:lpstr>
      <vt:lpstr>Variational Inference</vt:lpstr>
      <vt:lpstr>Jensen’s Inequality</vt:lpstr>
      <vt:lpstr>Jensen’s Inequality, Bounds, and KL Divergence</vt:lpstr>
      <vt:lpstr>KL-Divergence</vt:lpstr>
      <vt:lpstr>Why Does LDA Work?</vt:lpstr>
      <vt:lpstr>Why Does LDA Work?</vt:lpstr>
      <vt:lpstr>LDA Summary</vt:lpstr>
      <vt:lpstr>Agenda</vt:lpstr>
      <vt:lpstr>Beyond LDA: Dynamic Topic Models</vt:lpstr>
      <vt:lpstr>So What are Our Words, Documents, …</vt:lpstr>
      <vt:lpstr>What Kinds Of Questions Can We Ask?</vt:lpstr>
      <vt:lpstr>Artificial Neural Networks</vt:lpstr>
      <vt:lpstr>Brief History of Neural Networks</vt:lpstr>
      <vt:lpstr>Biological Inspiration: Neurons</vt:lpstr>
      <vt:lpstr>Basic Perceptron (Rosenblatt, 1950s and early 60s)</vt:lpstr>
      <vt:lpstr>What is an Artificial Neuron?</vt:lpstr>
      <vt:lpstr>Mapping to Biological Neurons</vt:lpstr>
      <vt:lpstr>Activation Functions – Linear Function  </vt:lpstr>
      <vt:lpstr>Activation Functions – Hyperbolic Tangent </vt:lpstr>
      <vt:lpstr>Activation Functions – Sigmoid Function</vt:lpstr>
      <vt:lpstr>Summary: Artificial neurons</vt:lpstr>
      <vt:lpstr>Ok, Then What is an  Artificial Neural Network (ANN)?</vt:lpstr>
      <vt:lpstr>Feed Forward Neural Networks</vt:lpstr>
      <vt:lpstr>Deep Feed Forward Neural Nets  (in 1 Slide ())</vt:lpstr>
      <vt:lpstr>Forward Propagation Cartoon</vt:lpstr>
      <vt:lpstr>Back propagation Cartoon</vt:lpstr>
      <vt:lpstr>More Formally Empirical Risk Minimization</vt:lpstr>
      <vt:lpstr>Solving the Risk (Cost) Minimization Problem Gradient Descent – Basic Idea</vt:lpstr>
      <vt:lpstr>Gradient Descent Intuition 1 Convex Cost Function</vt:lpstr>
      <vt:lpstr>Gradient Decent Intuition 2</vt:lpstr>
      <vt:lpstr>Solving the Optimization Problem Gradient Descent for Linear Regression</vt:lpstr>
      <vt:lpstr>Summary: Supervised Learning Process</vt:lpstr>
      <vt:lpstr>Making this Real  (what do we have to do?)</vt:lpstr>
      <vt:lpstr>Issues/Challenges</vt:lpstr>
      <vt:lpstr>Agenda</vt:lpstr>
      <vt:lpstr>What is All the Excitement About, Redux</vt:lpstr>
      <vt:lpstr>TPUs AlphaGo Used To Beat Lee Sedol</vt:lpstr>
      <vt:lpstr>One of the many ”AlphaGo Breakthroughs”</vt:lpstr>
      <vt:lpstr>Training the SL Policy Network</vt:lpstr>
      <vt:lpstr>BTW, Why Is Go So Hard?</vt:lpstr>
      <vt:lpstr>PowerPoint Presentation</vt:lpstr>
      <vt:lpstr>Static vs. Reinforcement Learning Architectures</vt:lpstr>
      <vt:lpstr>Network Gamification?</vt:lpstr>
      <vt:lpstr>Summary: Why Is AlphaGo Important/Relevant?</vt:lpstr>
      <vt:lpstr>Example: Gamifying Workflows</vt:lpstr>
      <vt:lpstr>Interested in Reinforcement Learning?</vt:lpstr>
      <vt:lpstr>One of the Many Important Things OpenAI is Doing</vt:lpstr>
      <vt:lpstr>Agenda</vt:lpstr>
      <vt:lpstr>Q&amp;A</vt:lpstr>
    </vt:vector>
  </TitlesOfParts>
  <Company>UO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Study Group </dc:title>
  <dc:creator>David Meyer</dc:creator>
  <cp:lastModifiedBy>Microsoft Office User</cp:lastModifiedBy>
  <cp:revision>2521</cp:revision>
  <cp:lastPrinted>2016-09-15T14:38:39Z</cp:lastPrinted>
  <dcterms:created xsi:type="dcterms:W3CDTF">2015-05-12T14:16:44Z</dcterms:created>
  <dcterms:modified xsi:type="dcterms:W3CDTF">2016-09-15T16:37:41Z</dcterms:modified>
</cp:coreProperties>
</file>